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3"/>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72" r:id="rId17"/>
    <p:sldId id="366" r:id="rId18"/>
    <p:sldId id="347" r:id="rId19"/>
    <p:sldId id="348" r:id="rId20"/>
    <p:sldId id="349" r:id="rId21"/>
    <p:sldId id="350" r:id="rId22"/>
    <p:sldId id="379" r:id="rId23"/>
    <p:sldId id="351" r:id="rId24"/>
    <p:sldId id="358" r:id="rId25"/>
    <p:sldId id="363" r:id="rId26"/>
    <p:sldId id="378" r:id="rId27"/>
    <p:sldId id="334" r:id="rId28"/>
    <p:sldId id="377" r:id="rId29"/>
    <p:sldId id="361" r:id="rId30"/>
    <p:sldId id="325" r:id="rId31"/>
    <p:sldId id="324" r:id="rId32"/>
    <p:sldId id="356" r:id="rId33"/>
    <p:sldId id="359" r:id="rId34"/>
    <p:sldId id="368" r:id="rId35"/>
    <p:sldId id="370" r:id="rId36"/>
    <p:sldId id="273" r:id="rId37"/>
    <p:sldId id="322" r:id="rId38"/>
    <p:sldId id="354" r:id="rId39"/>
    <p:sldId id="380" r:id="rId40"/>
    <p:sldId id="381" r:id="rId41"/>
    <p:sldId id="382" r:id="rId42"/>
    <p:sldId id="383" r:id="rId43"/>
    <p:sldId id="311" r:id="rId44"/>
    <p:sldId id="384" r:id="rId45"/>
    <p:sldId id="312" r:id="rId46"/>
    <p:sldId id="308" r:id="rId47"/>
    <p:sldId id="385" r:id="rId48"/>
    <p:sldId id="299" r:id="rId49"/>
    <p:sldId id="314" r:id="rId50"/>
    <p:sldId id="315" r:id="rId51"/>
    <p:sldId id="301" r:id="rId52"/>
    <p:sldId id="305" r:id="rId53"/>
    <p:sldId id="302" r:id="rId54"/>
    <p:sldId id="303" r:id="rId55"/>
    <p:sldId id="304" r:id="rId56"/>
    <p:sldId id="310" r:id="rId57"/>
    <p:sldId id="313" r:id="rId58"/>
    <p:sldId id="307" r:id="rId59"/>
    <p:sldId id="306" r:id="rId60"/>
    <p:sldId id="297" r:id="rId61"/>
    <p:sldId id="256" r:id="rId62"/>
    <p:sldId id="386" r:id="rId63"/>
    <p:sldId id="387" r:id="rId64"/>
    <p:sldId id="388" r:id="rId65"/>
    <p:sldId id="389" r:id="rId66"/>
    <p:sldId id="390" r:id="rId67"/>
    <p:sldId id="391" r:id="rId68"/>
    <p:sldId id="392" r:id="rId69"/>
    <p:sldId id="264" r:id="rId70"/>
    <p:sldId id="265" r:id="rId71"/>
    <p:sldId id="393" r:id="rId72"/>
    <p:sldId id="267" r:id="rId73"/>
    <p:sldId id="268" r:id="rId74"/>
    <p:sldId id="269" r:id="rId75"/>
    <p:sldId id="270" r:id="rId76"/>
    <p:sldId id="271" r:id="rId77"/>
    <p:sldId id="272" r:id="rId78"/>
    <p:sldId id="394" r:id="rId79"/>
    <p:sldId id="274" r:id="rId80"/>
    <p:sldId id="275" r:id="rId81"/>
    <p:sldId id="276" r:id="rId82"/>
    <p:sldId id="277" r:id="rId83"/>
    <p:sldId id="278" r:id="rId84"/>
    <p:sldId id="279" r:id="rId85"/>
    <p:sldId id="280" r:id="rId86"/>
    <p:sldId id="395" r:id="rId87"/>
    <p:sldId id="396" r:id="rId88"/>
    <p:sldId id="283" r:id="rId89"/>
    <p:sldId id="284" r:id="rId90"/>
    <p:sldId id="285" r:id="rId91"/>
    <p:sldId id="286" r:id="rId92"/>
    <p:sldId id="287" r:id="rId93"/>
    <p:sldId id="288" r:id="rId94"/>
    <p:sldId id="289" r:id="rId95"/>
    <p:sldId id="290" r:id="rId96"/>
    <p:sldId id="291" r:id="rId97"/>
    <p:sldId id="292" r:id="rId98"/>
    <p:sldId id="374" r:id="rId99"/>
    <p:sldId id="294" r:id="rId100"/>
    <p:sldId id="295" r:id="rId101"/>
    <p:sldId id="296"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3" autoAdjust="0"/>
    <p:restoredTop sz="74763" autoAdjust="0"/>
  </p:normalViewPr>
  <p:slideViewPr>
    <p:cSldViewPr>
      <p:cViewPr varScale="1">
        <p:scale>
          <a:sx n="81" d="100"/>
          <a:sy n="81" d="100"/>
        </p:scale>
        <p:origin x="252" y="78"/>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French" userId="58d5c42a-eee0-4ca1-90af-38e8c3433b5d" providerId="ADAL" clId="{8618EAFB-FF68-4EAF-89C3-2E5444422787}"/>
    <pc:docChg chg="delSld">
      <pc:chgData name="Kevin French" userId="58d5c42a-eee0-4ca1-90af-38e8c3433b5d" providerId="ADAL" clId="{8618EAFB-FF68-4EAF-89C3-2E5444422787}" dt="2020-08-03T16:57:05.275" v="1" actId="47"/>
      <pc:docMkLst>
        <pc:docMk/>
      </pc:docMkLst>
      <pc:sldChg chg="del">
        <pc:chgData name="Kevin French" userId="58d5c42a-eee0-4ca1-90af-38e8c3433b5d" providerId="ADAL" clId="{8618EAFB-FF68-4EAF-89C3-2E5444422787}" dt="2020-08-03T16:57:05.275" v="1" actId="47"/>
        <pc:sldMkLst>
          <pc:docMk/>
          <pc:sldMk cId="1249456749" sldId="375"/>
        </pc:sldMkLst>
      </pc:sldChg>
      <pc:sldChg chg="del">
        <pc:chgData name="Kevin French" userId="58d5c42a-eee0-4ca1-90af-38e8c3433b5d" providerId="ADAL" clId="{8618EAFB-FF68-4EAF-89C3-2E5444422787}" dt="2020-08-03T16:56:58.941" v="0" actId="47"/>
        <pc:sldMkLst>
          <pc:docMk/>
          <pc:sldMk cId="3893116700" sldId="3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8/3/2020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published our data and provides linked data pages for use to work with.</a:t>
            </a:r>
          </a:p>
          <a:p>
            <a:r>
              <a:rPr lang="en-US" dirty="0"/>
              <a:t>Staff view </a:t>
            </a: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24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18</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part, I’ll unpack that long first volley a bit, outline the timeline of events and what we hope to do in the future.</a:t>
            </a:r>
          </a:p>
          <a:p>
            <a:r>
              <a:rPr lang="en-US" dirty="0"/>
              <a:t> I am Kevin</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29</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have is, “Who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several specialized groups such as our Metadata Integrity Group and Circulation/ILL group</a:t>
            </a:r>
            <a:endParaRPr lang="en-US" dirty="0"/>
          </a:p>
          <a:p>
            <a:endParaRPr lang="en-US" dirty="0"/>
          </a:p>
          <a:p>
            <a:r>
              <a:rPr lang="en-US" dirty="0"/>
              <a:t>I enjoyed reading the GMILCS history before I applied more than 10 years ago</a:t>
            </a:r>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-NETSL Public</a:t>
            </a:r>
            <a:r>
              <a:rPr lang="en-US" sz="1200" kern="1200" baseline="0" dirty="0">
                <a:solidFill>
                  <a:schemeClr val="tx1"/>
                </a:solidFill>
                <a:effectLst/>
                <a:latin typeface="+mn-lt"/>
                <a:ea typeface="+mn-ea"/>
                <a:cs typeface="+mn-cs"/>
              </a:rPr>
              <a:t> Library Member-at-Large</a:t>
            </a:r>
          </a:p>
          <a:p>
            <a:pPr lvl="2"/>
            <a:r>
              <a:rPr lang="en-US" sz="1200" kern="1200" baseline="0" dirty="0">
                <a:solidFill>
                  <a:schemeClr val="tx1"/>
                </a:solidFill>
                <a:effectLst/>
                <a:latin typeface="+mn-lt"/>
                <a:ea typeface="+mn-ea"/>
                <a:cs typeface="+mn-cs"/>
              </a:rPr>
              <a:t>-NHLA Tech Services Ad Hoc Committee chair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36</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37</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ILS/PAC optimized for current patrons who know the library exists and how to use PAC</a:t>
            </a:r>
          </a:p>
          <a:p>
            <a:endParaRPr lang="en-US" dirty="0"/>
          </a:p>
          <a:p>
            <a:r>
              <a:rPr lang="en-US" dirty="0"/>
              <a:t>ILS search good but not as good as well funded search providers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53</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 of those problems for instance…ANYONE in your area can just type what they want in their search engine</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56</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GMILCS – Greater Manchester Integrated Library System: </a:t>
            </a:r>
            <a:r>
              <a:rPr lang="en-US" sz="1000" kern="1200" dirty="0" smtClean="0">
                <a:solidFill>
                  <a:schemeClr val="tx1"/>
                </a:solidFill>
                <a:effectLst/>
                <a:latin typeface="+mn-lt"/>
                <a:ea typeface="+mn-ea"/>
                <a:cs typeface="+mn-cs"/>
                <a:sym typeface="Calibri"/>
              </a:rPr>
              <a:t>Amherst, Bedford, Derry, Goffstown, Hooksett, Manchester, Merrimack, Milford, Salem, Windham, and New England College.</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59</a:t>
            </a:fld>
            <a:endParaRPr lang="en-US"/>
          </a:p>
        </p:txBody>
      </p:sp>
    </p:spTree>
    <p:extLst>
      <p:ext uri="{BB962C8B-B14F-4D97-AF65-F5344CB8AC3E}">
        <p14:creationId xmlns:p14="http://schemas.microsoft.com/office/powerpoint/2010/main" val="2787614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a:t>
            </a:r>
            <a:r>
              <a:rPr lang="en-US" baseline="0" dirty="0" smtClean="0"/>
              <a:t> introduced to Linked Data when </a:t>
            </a:r>
            <a:r>
              <a:rPr lang="en-US" dirty="0" smtClean="0"/>
              <a:t>Kevin presented at MCL in about 2018. Book carousels were already built into the </a:t>
            </a:r>
            <a:r>
              <a:rPr lang="en-US" dirty="0" err="1" smtClean="0"/>
              <a:t>Zepheria</a:t>
            </a:r>
            <a:r>
              <a:rPr lang="en-US" baseline="0" dirty="0" smtClean="0"/>
              <a:t> software, but only through preset book lists, which I’ll show you later. </a:t>
            </a:r>
          </a:p>
          <a:p>
            <a:endParaRPr lang="en-US" baseline="0" dirty="0" smtClean="0"/>
          </a:p>
          <a:p>
            <a:r>
              <a:rPr lang="en-US" baseline="0" dirty="0" smtClean="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smtClean="0"/>
          </a:p>
          <a:p>
            <a:endParaRPr lang="en-US" dirty="0" smtClean="0"/>
          </a:p>
          <a:p>
            <a:r>
              <a:rPr lang="en-US" dirty="0" smtClean="0"/>
              <a:t>It’s always a good idea to be</a:t>
            </a:r>
            <a:r>
              <a:rPr lang="en-US" baseline="0" dirty="0" smtClean="0"/>
              <a:t> able to link your new projects with your library’s strategic plan and mission statements, especially if you’re spending money. For example, book carousels support the Manchester City Library’s …… (slide) SP: promote, MS: Vehicle</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60</a:t>
            </a:fld>
            <a:endParaRPr lang="en-US"/>
          </a:p>
        </p:txBody>
      </p:sp>
    </p:spTree>
    <p:extLst>
      <p:ext uri="{BB962C8B-B14F-4D97-AF65-F5344CB8AC3E}">
        <p14:creationId xmlns:p14="http://schemas.microsoft.com/office/powerpoint/2010/main" val="2819329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I use book carousels for Reader’s advisory?</a:t>
            </a:r>
          </a:p>
          <a:p>
            <a:endParaRPr lang="en-US" dirty="0" smtClean="0"/>
          </a:p>
          <a:p>
            <a:r>
              <a:rPr lang="en-US" dirty="0" smtClean="0"/>
              <a:t>Like I said, I was responsible for the </a:t>
            </a:r>
            <a:r>
              <a:rPr lang="en-US" dirty="0" err="1" smtClean="0"/>
              <a:t>librarys</a:t>
            </a:r>
            <a:r>
              <a:rPr lang="en-US" dirty="0" smtClean="0"/>
              <a:t> book</a:t>
            </a:r>
            <a:r>
              <a:rPr lang="en-US" baseline="0" dirty="0" smtClean="0"/>
              <a:t> displays, which is a passive sort of RA. I wanted a way to make these displays visible outside the library’s walls, and these book carousels allow us to do that.</a:t>
            </a:r>
          </a:p>
          <a:p>
            <a:endParaRPr lang="en-US" baseline="0" dirty="0" smtClean="0"/>
          </a:p>
          <a:p>
            <a:r>
              <a:rPr lang="en-US" baseline="0" dirty="0" smtClean="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smtClean="0"/>
          </a:p>
          <a:p>
            <a:r>
              <a:rPr lang="en-US" baseline="0" dirty="0" smtClean="0"/>
              <a:t>Customizing beyond author and subject allows for greater flexibility and can make the book selections more relevant to a target audience: (slide)</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61</a:t>
            </a:fld>
            <a:endParaRPr lang="en-US"/>
          </a:p>
        </p:txBody>
      </p:sp>
    </p:spTree>
    <p:extLst>
      <p:ext uri="{BB962C8B-B14F-4D97-AF65-F5344CB8AC3E}">
        <p14:creationId xmlns:p14="http://schemas.microsoft.com/office/powerpoint/2010/main" val="3097747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mentioned preset lists available through </a:t>
            </a:r>
            <a:r>
              <a:rPr lang="en-US" dirty="0" err="1" smtClean="0"/>
              <a:t>Zepheira</a:t>
            </a:r>
            <a:r>
              <a:rPr lang="en-US" dirty="0" smtClean="0"/>
              <a:t>, and these</a:t>
            </a:r>
            <a:r>
              <a:rPr lang="en-US" baseline="0" dirty="0" smtClean="0"/>
              <a:t> are two collections. One set is the NYT Bestseller lists, and the other is lists made available through </a:t>
            </a:r>
            <a:r>
              <a:rPr lang="en-US" baseline="0" dirty="0" err="1" smtClean="0"/>
              <a:t>NovelList</a:t>
            </a:r>
            <a:r>
              <a:rPr lang="en-US" baseline="0" dirty="0" smtClean="0"/>
              <a:t>. </a:t>
            </a:r>
            <a:endParaRPr lang="en-US" dirty="0" smtClean="0"/>
          </a:p>
          <a:p>
            <a:endParaRPr lang="en-US" dirty="0" smtClean="0"/>
          </a:p>
          <a:p>
            <a:r>
              <a:rPr lang="en-US" dirty="0" smtClean="0"/>
              <a:t>They’re easy</a:t>
            </a:r>
            <a:r>
              <a:rPr lang="en-US" baseline="0" dirty="0" smtClean="0"/>
              <a:t> to use, and already built, so you don’t have to do anything.</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62</a:t>
            </a:fld>
            <a:endParaRPr lang="en-US"/>
          </a:p>
        </p:txBody>
      </p:sp>
    </p:spTree>
    <p:extLst>
      <p:ext uri="{BB962C8B-B14F-4D97-AF65-F5344CB8AC3E}">
        <p14:creationId xmlns:p14="http://schemas.microsoft.com/office/powerpoint/2010/main" val="626588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what the list looks like, based</a:t>
            </a:r>
            <a:r>
              <a:rPr lang="en-US" baseline="0" dirty="0" smtClean="0"/>
              <a:t> on what we own. (this is an old screen capture)</a:t>
            </a:r>
          </a:p>
          <a:p>
            <a:endParaRPr lang="en-US" baseline="0" dirty="0" smtClean="0"/>
          </a:p>
          <a:p>
            <a:r>
              <a:rPr lang="en-US" dirty="0" err="1" smtClean="0"/>
              <a:t>Zephiera</a:t>
            </a:r>
            <a:r>
              <a:rPr lang="en-US" dirty="0" smtClean="0"/>
              <a:t> updates what’s on the list—NYT weekly</a:t>
            </a:r>
          </a:p>
          <a:p>
            <a:r>
              <a:rPr lang="en-US" dirty="0" smtClean="0"/>
              <a:t>Data load—from our</a:t>
            </a:r>
            <a:r>
              <a:rPr lang="en-US" baseline="0" dirty="0" smtClean="0"/>
              <a:t> collection--</a:t>
            </a:r>
            <a:r>
              <a:rPr lang="en-US" dirty="0" smtClean="0"/>
              <a:t> updates the carousels with what the library owns out of that list</a:t>
            </a:r>
          </a:p>
          <a:p>
            <a:endParaRPr lang="en-US" dirty="0" smtClean="0"/>
          </a:p>
          <a:p>
            <a:r>
              <a:rPr lang="en-US" dirty="0" smtClean="0"/>
              <a:t>Set it and forget</a:t>
            </a:r>
            <a:r>
              <a:rPr lang="en-US" baseline="0" dirty="0" smtClean="0"/>
              <a:t> it (slide) update without you doing anything.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63</a:t>
            </a:fld>
            <a:endParaRPr lang="en-US"/>
          </a:p>
        </p:txBody>
      </p:sp>
    </p:spTree>
    <p:extLst>
      <p:ext uri="{BB962C8B-B14F-4D97-AF65-F5344CB8AC3E}">
        <p14:creationId xmlns:p14="http://schemas.microsoft.com/office/powerpoint/2010/main" val="1919579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say you want a list that is made up of works from a author, or in a certain genre, or set in a certain </a:t>
            </a:r>
            <a:r>
              <a:rPr lang="en-US" baseline="0" dirty="0" err="1" smtClean="0"/>
              <a:t>particularlocation</a:t>
            </a:r>
            <a:r>
              <a:rPr lang="en-US" baseline="0" dirty="0" smtClean="0"/>
              <a:t>; you’re going to want to make use of “Resources”</a:t>
            </a:r>
          </a:p>
          <a:p>
            <a:endParaRPr lang="en-US" baseline="0" dirty="0" smtClean="0"/>
          </a:p>
          <a:p>
            <a:r>
              <a:rPr lang="en-US" baseline="0" dirty="0" smtClean="0"/>
              <a:t>What are </a:t>
            </a:r>
            <a:r>
              <a:rPr lang="en-US" baseline="0" dirty="0" err="1" smtClean="0"/>
              <a:t>rescources</a:t>
            </a:r>
            <a:r>
              <a:rPr lang="en-US" baseline="0" dirty="0" smtClean="0"/>
              <a:t>?</a:t>
            </a:r>
            <a:endParaRPr lang="en-US" dirty="0" smtClean="0"/>
          </a:p>
          <a:p>
            <a:endParaRPr lang="en-US" dirty="0" smtClean="0"/>
          </a:p>
          <a:p>
            <a:r>
              <a:rPr lang="en-US" dirty="0" smtClean="0"/>
              <a:t>Resources = MARC terms</a:t>
            </a:r>
          </a:p>
          <a:p>
            <a:r>
              <a:rPr lang="en-US" dirty="0" smtClean="0"/>
              <a:t>Person can be author or composer</a:t>
            </a:r>
          </a:p>
          <a:p>
            <a:r>
              <a:rPr lang="en-US" dirty="0" smtClean="0"/>
              <a:t>Concept is a subject heading, including time periods</a:t>
            </a:r>
          </a:p>
          <a:p>
            <a:r>
              <a:rPr lang="en-US" dirty="0" smtClean="0"/>
              <a:t>Places can be subject headings and publisher information</a:t>
            </a:r>
          </a:p>
          <a:p>
            <a:r>
              <a:rPr lang="en-US" dirty="0" smtClean="0"/>
              <a:t>This takes a while to wrap your head around, but it works out. I promise. Just wait.</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64</a:t>
            </a:fld>
            <a:endParaRPr lang="en-US"/>
          </a:p>
        </p:txBody>
      </p:sp>
    </p:spTree>
    <p:extLst>
      <p:ext uri="{BB962C8B-B14F-4D97-AF65-F5344CB8AC3E}">
        <p14:creationId xmlns:p14="http://schemas.microsoft.com/office/powerpoint/2010/main" val="904122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way that I find resources is through the search, which</a:t>
            </a:r>
            <a:r>
              <a:rPr lang="en-US" baseline="0" dirty="0" smtClean="0"/>
              <a:t> is called Navigate</a:t>
            </a:r>
            <a:endParaRPr lang="en-US" dirty="0" smtClean="0"/>
          </a:p>
          <a:p>
            <a:endParaRPr lang="en-US" dirty="0" smtClean="0"/>
          </a:p>
          <a:p>
            <a:r>
              <a:rPr lang="en-US" dirty="0" smtClean="0"/>
              <a:t>If I want to share a resource for a blog page, let’s say an author obituary post,</a:t>
            </a:r>
            <a:r>
              <a:rPr lang="en-US" baseline="0" dirty="0" smtClean="0"/>
              <a:t> </a:t>
            </a:r>
            <a:r>
              <a:rPr lang="en-US" dirty="0" smtClean="0"/>
              <a:t>I can search for specific resources using the navigate function — but it’s not perfect.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65</a:t>
            </a:fld>
            <a:endParaRPr lang="en-US"/>
          </a:p>
        </p:txBody>
      </p:sp>
    </p:spTree>
    <p:extLst>
      <p:ext uri="{BB962C8B-B14F-4D97-AF65-F5344CB8AC3E}">
        <p14:creationId xmlns:p14="http://schemas.microsoft.com/office/powerpoint/2010/main" val="4240370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chosen here to share items by Toni Morrison. When I</a:t>
            </a:r>
            <a:r>
              <a:rPr lang="en-US" baseline="0" dirty="0" smtClean="0"/>
              <a:t> click on the embed button, I get text to copy and a preview of what it will look like on my blog. </a:t>
            </a:r>
            <a:endParaRPr lang="en-US" dirty="0" smtClean="0"/>
          </a:p>
          <a:p>
            <a:r>
              <a:rPr lang="en-US" dirty="0" smtClean="0"/>
              <a:t>Embed code left, preview on the right</a:t>
            </a:r>
          </a:p>
          <a:p>
            <a:endParaRPr lang="en-US" dirty="0" smtClean="0"/>
          </a:p>
          <a:p>
            <a:r>
              <a:rPr lang="en-US" dirty="0" smtClean="0"/>
              <a:t>You can just copy and paste,</a:t>
            </a:r>
            <a:r>
              <a:rPr lang="en-US" baseline="0" dirty="0" smtClean="0"/>
              <a:t> and it will live in that blog post and you don’t really have to worry about the links expiring. </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68</a:t>
            </a:fld>
            <a:endParaRPr lang="en-US"/>
          </a:p>
        </p:txBody>
      </p:sp>
    </p:spTree>
    <p:extLst>
      <p:ext uri="{BB962C8B-B14F-4D97-AF65-F5344CB8AC3E}">
        <p14:creationId xmlns:p14="http://schemas.microsoft.com/office/powerpoint/2010/main" val="3416402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a:t>
            </a:r>
            <a:r>
              <a:rPr lang="en-US" baseline="0" dirty="0" smtClean="0"/>
              <a:t>errors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smtClean="0"/>
              <a:t>The </a:t>
            </a:r>
            <a:r>
              <a:rPr lang="en-US" dirty="0"/>
              <a:t>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getting into more customized, targeted collections.</a:t>
            </a:r>
          </a:p>
          <a:p>
            <a:endParaRPr lang="en-US" dirty="0" smtClean="0"/>
          </a:p>
          <a:p>
            <a:r>
              <a:rPr lang="en-US" dirty="0" smtClean="0"/>
              <a:t>Lists are for</a:t>
            </a:r>
            <a:r>
              <a:rPr lang="en-US" baseline="0" dirty="0" smtClean="0"/>
              <a:t> specific book selections were you have a list of ISBNs. Some examples are: (slide)</a:t>
            </a:r>
            <a:endParaRPr lang="en-US" dirty="0" smtClean="0"/>
          </a:p>
          <a:p>
            <a:endParaRPr lang="en-US" dirty="0" smtClean="0"/>
          </a:p>
          <a:p>
            <a:r>
              <a:rPr lang="en-US" dirty="0" smtClean="0"/>
              <a:t>Mixes are for… (slide)</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75</a:t>
            </a:fld>
            <a:endParaRPr lang="en-US"/>
          </a:p>
        </p:txBody>
      </p:sp>
    </p:spTree>
    <p:extLst>
      <p:ext uri="{BB962C8B-B14F-4D97-AF65-F5344CB8AC3E}">
        <p14:creationId xmlns:p14="http://schemas.microsoft.com/office/powerpoint/2010/main" val="3823477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a:t>
            </a:r>
          </a:p>
          <a:p>
            <a:r>
              <a:rPr lang="en-US" dirty="0" smtClean="0"/>
              <a:t>Write your code. This</a:t>
            </a:r>
            <a:r>
              <a:rPr lang="en-US" baseline="0" dirty="0" smtClean="0"/>
              <a:t> is easiest to do by copying from a template and then just inserting your ISBNs or UI into the appropriate spots. </a:t>
            </a:r>
            <a:endParaRPr lang="en-US" dirty="0" smtClean="0"/>
          </a:p>
          <a:p>
            <a:endParaRPr lang="en-US" dirty="0" smtClean="0"/>
          </a:p>
          <a:p>
            <a:r>
              <a:rPr lang="en-US" dirty="0" smtClean="0"/>
              <a:t>You’ll want to set a brief, but descriptive label and description, as they will display</a:t>
            </a:r>
            <a:r>
              <a:rPr lang="en-US" baseline="0" dirty="0" smtClean="0"/>
              <a:t> at the top of the book carousel’s page. </a:t>
            </a:r>
            <a:endParaRPr lang="en-US" dirty="0" smtClean="0"/>
          </a:p>
          <a:p>
            <a:endParaRPr lang="en-US" dirty="0" smtClean="0"/>
          </a:p>
          <a:p>
            <a:r>
              <a:rPr lang="en-US" dirty="0" smtClean="0"/>
              <a:t>One important thing to note is that the code for a mix and a list are</a:t>
            </a:r>
            <a:r>
              <a:rPr lang="en-US" baseline="0" dirty="0" smtClean="0"/>
              <a:t> different, so make sure you grab the right template.</a:t>
            </a:r>
            <a:endParaRPr lang="en-US" dirty="0" smtClean="0"/>
          </a:p>
          <a:p>
            <a:r>
              <a:rPr lang="en-US" dirty="0" smtClean="0"/>
              <a:t>List = List</a:t>
            </a:r>
          </a:p>
          <a:p>
            <a:r>
              <a:rPr lang="en-US" dirty="0" smtClean="0"/>
              <a:t>Mix = resources</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83</a:t>
            </a:fld>
            <a:endParaRPr lang="en-US"/>
          </a:p>
        </p:txBody>
      </p:sp>
    </p:spTree>
    <p:extLst>
      <p:ext uri="{BB962C8B-B14F-4D97-AF65-F5344CB8AC3E}">
        <p14:creationId xmlns:p14="http://schemas.microsoft.com/office/powerpoint/2010/main" val="2312233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writing code, there are a number of free software</a:t>
            </a:r>
            <a:r>
              <a:rPr lang="en-US" baseline="0" dirty="0" smtClean="0"/>
              <a:t> options to use. </a:t>
            </a:r>
            <a:endParaRPr lang="en-US" dirty="0" smtClean="0"/>
          </a:p>
          <a:p>
            <a:r>
              <a:rPr lang="en-US" dirty="0" smtClean="0"/>
              <a:t>Notepad is already on your computer, but isn’t great for this. There are too many quirks and it’s too easy to make errors,</a:t>
            </a:r>
            <a:r>
              <a:rPr lang="en-US" baseline="0" dirty="0" smtClean="0"/>
              <a:t> and notepad won’t correct you on those. </a:t>
            </a:r>
            <a:endParaRPr lang="en-US" dirty="0" smtClean="0"/>
          </a:p>
          <a:p>
            <a:endParaRPr lang="en-US" dirty="0" smtClean="0"/>
          </a:p>
          <a:p>
            <a:r>
              <a:rPr lang="en-US" dirty="0" smtClean="0"/>
              <a:t>Code writing tools help you by giving you a little extra structure an helpful shortcuts when you’re writing code.</a:t>
            </a:r>
          </a:p>
          <a:p>
            <a:endParaRPr lang="en-US" dirty="0" smtClean="0"/>
          </a:p>
          <a:p>
            <a:r>
              <a:rPr lang="en-US" dirty="0" smtClean="0"/>
              <a:t>They also include Visual cues, and they</a:t>
            </a:r>
            <a:r>
              <a:rPr lang="en-US" baseline="0" dirty="0" smtClean="0"/>
              <a:t> save your document</a:t>
            </a:r>
            <a:r>
              <a:rPr lang="en-US" dirty="0" smtClean="0"/>
              <a:t> in the correct </a:t>
            </a:r>
            <a:r>
              <a:rPr lang="en-US" dirty="0" err="1" smtClean="0"/>
              <a:t>enconding</a:t>
            </a:r>
            <a:r>
              <a:rPr lang="en-US" dirty="0" smtClean="0"/>
              <a:t> automatically (JSON needs to be saved in UTF-8 encoding to work). Here, I’m using atom</a:t>
            </a:r>
            <a:r>
              <a:rPr lang="en-US" baseline="0" dirty="0" smtClean="0"/>
              <a:t> to create a list of new movies.</a:t>
            </a:r>
          </a:p>
          <a:p>
            <a:endParaRPr lang="en-US" baseline="0" dirty="0" smtClean="0"/>
          </a:p>
          <a:p>
            <a:r>
              <a:rPr lang="en-US" baseline="0" dirty="0" smtClean="0"/>
              <a:t>(side note, many movies don’t have ISBNs, so you need a mix of each movie’s unique identifier)</a:t>
            </a:r>
            <a:endParaRPr lang="en-US" dirty="0" smtClean="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84</a:t>
            </a:fld>
            <a:endParaRPr lang="en-US"/>
          </a:p>
        </p:txBody>
      </p:sp>
    </p:spTree>
    <p:extLst>
      <p:ext uri="{BB962C8B-B14F-4D97-AF65-F5344CB8AC3E}">
        <p14:creationId xmlns:p14="http://schemas.microsoft.com/office/powerpoint/2010/main" val="29154890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8/3/2020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8/3/2020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8/3/2020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hyperlink" Target="http://link.amherstlibrary.org/gen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link.amherstlibrary.org/person/"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link.amherstlibrary.org/providereven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link.amherstlibrary.org/resource/KIrbCJ90gyQ/"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link.amherstlibrary.org/resource/efGG4Qxiy6k/" TargetMode="Externa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navigate.library.link/link.manchesterlibrary.org/#/search?q=mccarthy,%20cormac&amp;idxitems=false&amp;idxconcepts=fals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9B0-96E9-47AF-92C8-CC3DCA6D0660}"/>
              </a:ext>
            </a:extLst>
          </p:cNvPr>
          <p:cNvSpPr>
            <a:spLocks noGrp="1"/>
          </p:cNvSpPr>
          <p:nvPr>
            <p:ph type="title"/>
          </p:nvPr>
        </p:nvSpPr>
        <p:spPr/>
        <p:txBody>
          <a:bodyPr/>
          <a:lstStyle/>
          <a:p>
            <a:r>
              <a:rPr lang="en-US" dirty="0"/>
              <a:t>Library link pages</a:t>
            </a:r>
          </a:p>
        </p:txBody>
      </p:sp>
      <p:pic>
        <p:nvPicPr>
          <p:cNvPr id="7" name="Content Placeholder 6" descr="A screenshot of a cell phone&#10;&#10;Description automatically generated">
            <a:extLst>
              <a:ext uri="{FF2B5EF4-FFF2-40B4-BE49-F238E27FC236}">
                <a16:creationId xmlns:a16="http://schemas.microsoft.com/office/drawing/2014/main" id="{C0777DA1-C4F1-4DD8-BE95-037BEFCE5B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99118" y="2286000"/>
            <a:ext cx="436990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45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 - YES</a:t>
            </a:r>
          </a:p>
        </p:txBody>
      </p:sp>
    </p:spTree>
    <p:extLst>
      <p:ext uri="{BB962C8B-B14F-4D97-AF65-F5344CB8AC3E}">
        <p14:creationId xmlns:p14="http://schemas.microsoft.com/office/powerpoint/2010/main" val="113354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883A0-4669-45CA-B433-800E46B4D0B1}"/>
              </a:ext>
            </a:extLst>
          </p:cNvPr>
          <p:cNvSpPr>
            <a:spLocks noGrp="1"/>
          </p:cNvSpPr>
          <p:nvPr>
            <p:ph type="title"/>
          </p:nvPr>
        </p:nvSpPr>
        <p:spPr/>
        <p:txBody>
          <a:bodyPr/>
          <a:lstStyle/>
          <a:p>
            <a:r>
              <a:rPr lang="en-US" dirty="0"/>
              <a:t>We signed up!</a:t>
            </a:r>
          </a:p>
        </p:txBody>
      </p:sp>
    </p:spTree>
    <p:extLst>
      <p:ext uri="{BB962C8B-B14F-4D97-AF65-F5344CB8AC3E}">
        <p14:creationId xmlns:p14="http://schemas.microsoft.com/office/powerpoint/2010/main" val="60660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2800" dirty="0"/>
              <a:t>Each library has a linked data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F2B64B-82C9-4716-9436-DA17888B6C90}"/>
              </a:ext>
            </a:extLst>
          </p:cNvPr>
          <p:cNvSpPr>
            <a:spLocks noGrp="1"/>
          </p:cNvSpPr>
          <p:nvPr>
            <p:ph type="title"/>
          </p:nvPr>
        </p:nvSpPr>
        <p:spPr/>
        <p:txBody>
          <a:bodyPr/>
          <a:lstStyle/>
          <a:p>
            <a:r>
              <a:rPr lang="en-US" dirty="0"/>
              <a:t>opportunity on the horizon</a:t>
            </a:r>
          </a:p>
        </p:txBody>
      </p:sp>
      <p:pic>
        <p:nvPicPr>
          <p:cNvPr id="7" name="Content Placeholder 6" descr="A tree with a mountain in the background&#10;&#10;Description automatically generated">
            <a:extLst>
              <a:ext uri="{FF2B5EF4-FFF2-40B4-BE49-F238E27FC236}">
                <a16:creationId xmlns:a16="http://schemas.microsoft.com/office/drawing/2014/main" id="{4EDD1575-0167-4D3A-9DAC-7D13B9AA8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81" y="2425700"/>
            <a:ext cx="60483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803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Open Libraries –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60137"/>
            <a:ext cx="7696200" cy="1593063"/>
          </a:xfrm>
        </p:spPr>
        <p:txBody>
          <a:bodyPr>
            <a:normAutofit fontScale="90000"/>
          </a:bodyPr>
          <a:lstStyle/>
          <a:p>
            <a:pPr algn="l"/>
            <a:r>
              <a:rPr lang="en-US" dirty="0">
                <a:latin typeface="Avenir Heavy"/>
                <a:cs typeface="Avenir Heavy"/>
              </a:rPr>
              <a:t>Linked Data for catalog cleanup</a:t>
            </a:r>
            <a:br>
              <a:rPr lang="en-US" dirty="0">
                <a:latin typeface="Avenir Heavy"/>
                <a:cs typeface="Avenir Heavy"/>
              </a:rPr>
            </a:br>
            <a:endParaRPr lang="en-US" dirty="0">
              <a:latin typeface="Avenir Heavy"/>
              <a:cs typeface="Avenir Heavy"/>
            </a:endParaRPr>
          </a:p>
        </p:txBody>
      </p:sp>
      <p:sp>
        <p:nvSpPr>
          <p:cNvPr id="6" name="Text Placeholder 5"/>
          <p:cNvSpPr>
            <a:spLocks noGrp="1"/>
          </p:cNvSpPr>
          <p:nvPr>
            <p:ph type="body" idx="1"/>
          </p:nvPr>
        </p:nvSpPr>
        <p:spPr/>
        <p:txBody>
          <a:bodyPr/>
          <a:lstStyle/>
          <a:p>
            <a:r>
              <a:rPr lang="en-US" dirty="0"/>
              <a:t>Angela Brown</a:t>
            </a:r>
          </a:p>
          <a:p>
            <a:r>
              <a:rPr lang="en-US" dirty="0"/>
              <a:t>Technical Services Librarian</a:t>
            </a:r>
          </a:p>
          <a:p>
            <a:r>
              <a:rPr lang="en-US" dirty="0"/>
              <a:t>Amherst Town Library</a:t>
            </a:r>
          </a:p>
        </p:txBody>
      </p:sp>
    </p:spTree>
    <p:extLst>
      <p:ext uri="{BB962C8B-B14F-4D97-AF65-F5344CB8AC3E}">
        <p14:creationId xmlns:p14="http://schemas.microsoft.com/office/powerpoint/2010/main" val="108783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Consists of technical services staff member from each GMILCS library</a:t>
            </a:r>
          </a:p>
          <a:p>
            <a:pPr marL="0" indent="0">
              <a:buNone/>
            </a:pPr>
            <a:endParaRPr lang="en-US" dirty="0"/>
          </a:p>
          <a:p>
            <a:pPr>
              <a:buFont typeface="Wingdings" panose="05000000000000000000" pitchFamily="2" charset="2"/>
              <a:buChar char="§"/>
            </a:pPr>
            <a:r>
              <a:rPr lang="en-US" dirty="0"/>
              <a:t>Responsible for maintaining shared catalog</a:t>
            </a:r>
          </a:p>
          <a:p>
            <a:pPr marL="0" indent="0">
              <a:buNone/>
            </a:pPr>
            <a:endParaRPr lang="en-US" dirty="0"/>
          </a:p>
          <a:p>
            <a:pPr>
              <a:buFont typeface="Wingdings" panose="05000000000000000000" pitchFamily="2" charset="2"/>
              <a:buChar char="§"/>
            </a:pPr>
            <a:r>
              <a:rPr lang="en-US"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lstStyle/>
          <a:p>
            <a:pPr marL="0" lvl="0" indent="0">
              <a:buNone/>
            </a:pPr>
            <a:r>
              <a:rPr lang="en-US" dirty="0"/>
              <a:t>Patience! </a:t>
            </a:r>
          </a:p>
          <a:p>
            <a:pPr lvl="1"/>
            <a:r>
              <a:rPr lang="en-US" dirty="0"/>
              <a:t>Web results take time</a:t>
            </a:r>
          </a:p>
          <a:p>
            <a:pPr lvl="0"/>
            <a:endParaRPr lang="en-US" dirty="0"/>
          </a:p>
          <a:p>
            <a:pPr lvl="0"/>
            <a:r>
              <a:rPr lang="en-US" dirty="0"/>
              <a:t>Prepare!</a:t>
            </a:r>
          </a:p>
          <a:p>
            <a:pPr lvl="1"/>
            <a:r>
              <a:rPr lang="en-US" dirty="0"/>
              <a:t>Continuing education courses</a:t>
            </a:r>
          </a:p>
          <a:p>
            <a:pPr marL="0" lvl="0" indent="0">
              <a:buNone/>
            </a:pPr>
            <a:endParaRPr lang="en-US" dirty="0"/>
          </a:p>
          <a:p>
            <a:pPr lvl="0"/>
            <a:r>
              <a:rPr lang="en-US" dirty="0"/>
              <a:t>Clean!</a:t>
            </a:r>
          </a:p>
          <a:p>
            <a:pPr lvl="1"/>
            <a:r>
              <a:rPr lang="en-US"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Current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r>
              <a:rPr lang="en-US" b="1" dirty="0"/>
              <a:t/>
            </a:r>
            <a:br>
              <a:rPr lang="en-US" b="1" dirty="0"/>
            </a:br>
            <a:r>
              <a:rPr lang="en-US" b="1" dirty="0"/>
              <a:t>Browsing Resources for errors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2819400" cy="646331"/>
          </a:xfrm>
          <a:prstGeom prst="rect">
            <a:avLst/>
          </a:prstGeom>
          <a:noFill/>
        </p:spPr>
        <p:txBody>
          <a:bodyPr wrap="square" rtlCol="0">
            <a:spAutoFit/>
          </a:bodyPr>
          <a:lstStyle/>
          <a:p>
            <a:r>
              <a:rPr lang="en-US"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Time consuming</a:t>
            </a:r>
          </a:p>
          <a:p>
            <a:pPr>
              <a:buFont typeface="Wingdings" panose="05000000000000000000" pitchFamily="2" charset="2"/>
              <a:buChar char="§"/>
            </a:pPr>
            <a:r>
              <a:rPr lang="en-US" dirty="0"/>
              <a:t>No instance updates</a:t>
            </a:r>
          </a:p>
          <a:p>
            <a:pPr>
              <a:buFont typeface="Wingdings" panose="05000000000000000000" pitchFamily="2" charset="2"/>
              <a:buChar char="§"/>
            </a:pPr>
            <a:r>
              <a:rPr lang="en-US" dirty="0"/>
              <a:t>Might be impossible for big databases</a:t>
            </a:r>
          </a:p>
          <a:p>
            <a:pPr>
              <a:buFont typeface="Wingdings" panose="05000000000000000000" pitchFamily="2" charset="2"/>
              <a:buChar char="§"/>
            </a:pPr>
            <a:r>
              <a:rPr lang="en-US" dirty="0"/>
              <a:t>Many records need to be edited individually </a:t>
            </a:r>
          </a:p>
          <a:p>
            <a:pPr>
              <a:buFont typeface="Wingdings" panose="05000000000000000000" pitchFamily="2" charset="2"/>
              <a:buChar char="§"/>
            </a:pPr>
            <a:r>
              <a:rPr lang="en-US"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New way to look at library data</a:t>
            </a:r>
          </a:p>
          <a:p>
            <a:pPr>
              <a:buFont typeface="Wingdings" panose="05000000000000000000" pitchFamily="2" charset="2"/>
              <a:buChar char="§"/>
            </a:pPr>
            <a:r>
              <a:rPr lang="en-US" dirty="0"/>
              <a:t>Find errors and issues that are difficult to spot in traditional catalog </a:t>
            </a:r>
          </a:p>
          <a:p>
            <a:pPr>
              <a:buFont typeface="Wingdings" panose="05000000000000000000" pitchFamily="2" charset="2"/>
              <a:buChar char="§"/>
            </a:pPr>
            <a:r>
              <a:rPr lang="en-US" dirty="0"/>
              <a:t>Changes can be done in bulk</a:t>
            </a:r>
          </a:p>
          <a:p>
            <a:pPr>
              <a:buFont typeface="Wingdings" panose="05000000000000000000" pitchFamily="2" charset="2"/>
              <a:buChar char="§"/>
            </a:pPr>
            <a:r>
              <a:rPr lang="en-US" dirty="0"/>
              <a:t>Almost anyone can do it</a:t>
            </a:r>
          </a:p>
          <a:p>
            <a:pPr>
              <a:buFont typeface="Wingdings" panose="05000000000000000000" pitchFamily="2" charset="2"/>
              <a:buChar char="§"/>
            </a:pPr>
            <a:r>
              <a:rPr lang="en-US"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dirty="0">
                <a:hlinkClick r:id="rId2"/>
              </a:rPr>
              <a:t>https://sites.uwm.edu/mll/linked-data-for-beginners/</a:t>
            </a:r>
            <a:endParaRPr lang="en-US" dirty="0"/>
          </a:p>
        </p:txBody>
      </p:sp>
    </p:spTree>
    <p:extLst>
      <p:ext uri="{BB962C8B-B14F-4D97-AF65-F5344CB8AC3E}">
        <p14:creationId xmlns:p14="http://schemas.microsoft.com/office/powerpoint/2010/main" val="4190176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t>Linked Data and Readers Advisory</a:t>
            </a:r>
            <a:br/>
            <a:r>
              <a:t>Sue Harmon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p:txBody>
          <a:bodyPr>
            <a:normAutofit/>
          </a:bodyPr>
          <a:lstStyle/>
          <a:p>
            <a:r>
              <a:rPr lang="en-US" sz="2400" dirty="0"/>
              <a:t>Sue </a:t>
            </a:r>
            <a:r>
              <a:rPr lang="en-US" sz="2400" dirty="0" smtClean="0"/>
              <a:t>Harmon</a:t>
            </a:r>
          </a:p>
          <a:p>
            <a:r>
              <a:rPr lang="en-US" sz="2400" dirty="0" smtClean="0"/>
              <a:t>Manchester </a:t>
            </a:r>
            <a:r>
              <a:rPr lang="en-US" sz="2400" dirty="0"/>
              <a:t>City Library</a:t>
            </a:r>
          </a:p>
          <a:p>
            <a:pPr lvl="1"/>
            <a:r>
              <a:rPr lang="en-US" sz="2400" dirty="0"/>
              <a:t>Information &amp; Technology Librarian</a:t>
            </a:r>
          </a:p>
          <a:p>
            <a:pPr lvl="1"/>
            <a:r>
              <a:rPr lang="en-US" sz="2400" dirty="0"/>
              <a:t>Program planning, Reference, Readers Advisory, Technology</a:t>
            </a:r>
          </a:p>
          <a:p>
            <a:pPr lvl="1"/>
            <a:r>
              <a:rPr lang="en-US" sz="2400" dirty="0"/>
              <a:t>TechNet Liaison for GMILCS</a:t>
            </a:r>
          </a:p>
          <a:p>
            <a:r>
              <a:rPr lang="en-US" sz="2400" dirty="0" err="1"/>
              <a:t>REference</a:t>
            </a:r>
            <a:r>
              <a:rPr lang="en-US" sz="2400" dirty="0"/>
              <a:t> and </a:t>
            </a:r>
            <a:r>
              <a:rPr lang="en-US" sz="2400" dirty="0" err="1"/>
              <a:t>ADult</a:t>
            </a:r>
            <a:r>
              <a:rPr lang="en-US" sz="2400" dirty="0"/>
              <a:t> Services (READS) section of NHLA</a:t>
            </a:r>
          </a:p>
          <a:p>
            <a:pPr lvl="1"/>
            <a:r>
              <a:rPr lang="en-US" sz="2200" dirty="0"/>
              <a:t>Membership Chair</a:t>
            </a:r>
          </a:p>
          <a:p>
            <a:endParaRPr lang="en-US" dirty="0"/>
          </a:p>
        </p:txBody>
      </p:sp>
      <p:pic>
        <p:nvPicPr>
          <p:cNvPr id="5" name="logo.png" descr="logo.png"/>
          <p:cNvPicPr>
            <a:picLocks noGrp="1" noChangeAspect="1"/>
          </p:cNvPicPr>
          <p:nvPr>
            <p:ph sz="half" idx="2"/>
          </p:nvPr>
        </p:nvPicPr>
        <p:blipFill>
          <a:blip r:embed="rId3"/>
          <a:stretch>
            <a:fillRect/>
          </a:stretch>
        </p:blipFill>
        <p:spPr>
          <a:xfrm>
            <a:off x="6629400" y="2438400"/>
            <a:ext cx="4438522" cy="2727718"/>
          </a:xfrm>
          <a:prstGeom prst="rect">
            <a:avLst/>
          </a:prstGeom>
          <a:ln w="12700">
            <a:miter lim="400000"/>
          </a:ln>
        </p:spPr>
      </p:pic>
    </p:spTree>
    <p:extLst>
      <p:ext uri="{BB962C8B-B14F-4D97-AF65-F5344CB8AC3E}">
        <p14:creationId xmlns:p14="http://schemas.microsoft.com/office/powerpoint/2010/main" val="3217228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Applications</a:t>
            </a:r>
          </a:p>
        </p:txBody>
      </p:sp>
      <p:sp>
        <p:nvSpPr>
          <p:cNvPr id="3" name="Content Placeholder 2"/>
          <p:cNvSpPr>
            <a:spLocks noGrp="1"/>
          </p:cNvSpPr>
          <p:nvPr>
            <p:ph sz="half" idx="1"/>
          </p:nvPr>
        </p:nvSpPr>
        <p:spPr/>
        <p:txBody>
          <a:bodyPr/>
          <a:lstStyle/>
          <a:p>
            <a:r>
              <a:rPr lang="en-US" sz="2400" dirty="0"/>
              <a:t>Strategic Plan</a:t>
            </a:r>
          </a:p>
          <a:p>
            <a:pPr lvl="1"/>
            <a:r>
              <a:rPr lang="en-US" sz="2200" dirty="0"/>
              <a:t>Marketing / library brand awareness</a:t>
            </a:r>
          </a:p>
          <a:p>
            <a:pPr lvl="1"/>
            <a:r>
              <a:rPr lang="en-US" sz="2200" dirty="0"/>
              <a:t>Inclusion of diversity/multiculturalism</a:t>
            </a:r>
          </a:p>
          <a:p>
            <a:pPr lvl="1"/>
            <a:r>
              <a:rPr lang="en-US" sz="2200" dirty="0"/>
              <a:t>Education of government officials &amp; citizens</a:t>
            </a:r>
          </a:p>
          <a:p>
            <a:r>
              <a:rPr lang="en-US" sz="2400" dirty="0"/>
              <a:t>Mission Statement</a:t>
            </a:r>
          </a:p>
          <a:p>
            <a:pPr lvl="1"/>
            <a:r>
              <a:rPr lang="en-US" sz="2200" dirty="0"/>
              <a:t>Lifelong learning / Education</a:t>
            </a:r>
          </a:p>
          <a:p>
            <a:pPr lvl="1"/>
            <a:r>
              <a:rPr lang="en-US" sz="2200" dirty="0"/>
              <a:t>Community Outreach/Engagement</a:t>
            </a:r>
          </a:p>
          <a:p>
            <a:endParaRPr lang="en-US" dirty="0"/>
          </a:p>
        </p:txBody>
      </p:sp>
      <p:pic>
        <p:nvPicPr>
          <p:cNvPr id="5" name="Picture 3" descr="Picture 3"/>
          <p:cNvPicPr>
            <a:picLocks noGrp="1" noChangeAspect="1"/>
          </p:cNvPicPr>
          <p:nvPr>
            <p:ph sz="half" idx="2"/>
          </p:nvPr>
        </p:nvPicPr>
        <p:blipFill>
          <a:blip r:embed="rId3"/>
          <a:stretch>
            <a:fillRect/>
          </a:stretch>
        </p:blipFill>
        <p:spPr>
          <a:xfrm>
            <a:off x="6709775" y="2084832"/>
            <a:ext cx="4649217" cy="3437927"/>
          </a:xfrm>
          <a:prstGeom prst="rect">
            <a:avLst/>
          </a:prstGeom>
          <a:ln w="12700">
            <a:miter lim="400000"/>
          </a:ln>
        </p:spPr>
      </p:pic>
    </p:spTree>
    <p:extLst>
      <p:ext uri="{BB962C8B-B14F-4D97-AF65-F5344CB8AC3E}">
        <p14:creationId xmlns:p14="http://schemas.microsoft.com/office/powerpoint/2010/main" val="535679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Readers Advisory</a:t>
            </a:r>
          </a:p>
        </p:txBody>
      </p:sp>
      <p:sp>
        <p:nvSpPr>
          <p:cNvPr id="3" name="Content Placeholder 2"/>
          <p:cNvSpPr>
            <a:spLocks noGrp="1"/>
          </p:cNvSpPr>
          <p:nvPr>
            <p:ph sz="half" idx="1"/>
          </p:nvPr>
        </p:nvSpPr>
        <p:spPr>
          <a:xfrm>
            <a:off x="1024127" y="2084832"/>
            <a:ext cx="4754879" cy="4224528"/>
          </a:xfrm>
        </p:spPr>
        <p:txBody>
          <a:bodyPr>
            <a:normAutofit fontScale="92500" lnSpcReduction="10000"/>
          </a:bodyPr>
          <a:lstStyle/>
          <a:p>
            <a:r>
              <a:rPr lang="en-US" sz="2600" dirty="0"/>
              <a:t>Increase awareness of Library’s online presence</a:t>
            </a:r>
          </a:p>
          <a:p>
            <a:r>
              <a:rPr lang="en-US" sz="2600" dirty="0"/>
              <a:t>Attract new patrons</a:t>
            </a:r>
          </a:p>
          <a:p>
            <a:r>
              <a:rPr lang="en-US" sz="2600" dirty="0"/>
              <a:t>Frequent posts impact Social Media algorithms</a:t>
            </a:r>
          </a:p>
          <a:p>
            <a:r>
              <a:rPr lang="en-US" sz="2600" dirty="0"/>
              <a:t>Custom booklists allows for:</a:t>
            </a:r>
          </a:p>
          <a:p>
            <a:r>
              <a:rPr lang="en-US" sz="2600" dirty="0"/>
              <a:t>Targeted collection promotion</a:t>
            </a:r>
          </a:p>
          <a:p>
            <a:pPr lvl="1"/>
            <a:r>
              <a:rPr lang="en-US" sz="2400" dirty="0"/>
              <a:t>More inclusion of marginalized groups</a:t>
            </a:r>
          </a:p>
          <a:p>
            <a:pPr lvl="1"/>
            <a:r>
              <a:rPr lang="en-US" sz="2400" dirty="0"/>
              <a:t>Educational initiatives</a:t>
            </a:r>
          </a:p>
          <a:p>
            <a:pPr lvl="1"/>
            <a:r>
              <a:rPr lang="en-US" sz="2400" dirty="0"/>
              <a:t>Collaboration with Community Organizations</a:t>
            </a:r>
          </a:p>
          <a:p>
            <a:endParaRPr lang="en-US" dirty="0"/>
          </a:p>
        </p:txBody>
      </p:sp>
      <p:pic>
        <p:nvPicPr>
          <p:cNvPr id="5" name="Screenshot 2020-07-07 09.22.21.png" descr="Screenshot 2020-07-07 09.22.21.png"/>
          <p:cNvPicPr>
            <a:picLocks noGrp="1" noChangeAspect="1"/>
          </p:cNvPicPr>
          <p:nvPr>
            <p:ph sz="half" idx="2"/>
          </p:nvPr>
        </p:nvPicPr>
        <p:blipFill>
          <a:blip r:embed="rId3"/>
          <a:stretch>
            <a:fillRect/>
          </a:stretch>
        </p:blipFill>
        <p:spPr>
          <a:xfrm>
            <a:off x="6096000" y="585216"/>
            <a:ext cx="5574013" cy="5723509"/>
          </a:xfrm>
          <a:prstGeom prst="rect">
            <a:avLst/>
          </a:prstGeom>
          <a:ln w="12700">
            <a:miter lim="400000"/>
          </a:ln>
        </p:spPr>
      </p:pic>
    </p:spTree>
    <p:extLst>
      <p:ext uri="{BB962C8B-B14F-4D97-AF65-F5344CB8AC3E}">
        <p14:creationId xmlns:p14="http://schemas.microsoft.com/office/powerpoint/2010/main" val="260153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Lists</a:t>
            </a:r>
          </a:p>
        </p:txBody>
      </p:sp>
      <p:sp>
        <p:nvSpPr>
          <p:cNvPr id="3" name="Content Placeholder 2"/>
          <p:cNvSpPr>
            <a:spLocks noGrp="1"/>
          </p:cNvSpPr>
          <p:nvPr>
            <p:ph sz="half" idx="1"/>
          </p:nvPr>
        </p:nvSpPr>
        <p:spPr>
          <a:xfrm>
            <a:off x="6059423" y="839724"/>
            <a:ext cx="4614673" cy="990600"/>
          </a:xfrm>
        </p:spPr>
        <p:txBody>
          <a:bodyPr/>
          <a:lstStyle/>
          <a:p>
            <a:r>
              <a:rPr lang="en-US" dirty="0"/>
              <a:t>EBSCO recently acquired Linked Data</a:t>
            </a:r>
          </a:p>
          <a:p>
            <a:r>
              <a:rPr lang="en-US" dirty="0"/>
              <a:t>Library Aware (</a:t>
            </a:r>
            <a:r>
              <a:rPr lang="en-US" dirty="0" err="1"/>
              <a:t>NoveList</a:t>
            </a:r>
            <a:r>
              <a:rPr lang="en-US" dirty="0"/>
              <a:t>)</a:t>
            </a:r>
          </a:p>
          <a:p>
            <a:endParaRPr lang="en-US" dirty="0"/>
          </a:p>
        </p:txBody>
      </p:sp>
      <p:pic>
        <p:nvPicPr>
          <p:cNvPr id="5" name="Picture 2" descr="Picture 2"/>
          <p:cNvPicPr>
            <a:picLocks noChangeAspect="1"/>
          </p:cNvPicPr>
          <p:nvPr/>
        </p:nvPicPr>
        <p:blipFill>
          <a:blip r:embed="rId3"/>
          <a:stretch>
            <a:fillRect/>
          </a:stretch>
        </p:blipFill>
        <p:spPr>
          <a:xfrm>
            <a:off x="519606" y="2099676"/>
            <a:ext cx="7630962" cy="4605924"/>
          </a:xfrm>
          <a:prstGeom prst="rect">
            <a:avLst/>
          </a:prstGeom>
          <a:ln w="12700">
            <a:miter lim="400000"/>
          </a:ln>
        </p:spPr>
      </p:pic>
      <p:pic>
        <p:nvPicPr>
          <p:cNvPr id="6" name="Picture 3" descr="Picture 3"/>
          <p:cNvPicPr>
            <a:picLocks noGrp="1" noChangeAspect="1"/>
          </p:cNvPicPr>
          <p:nvPr>
            <p:ph sz="half" idx="2"/>
          </p:nvPr>
        </p:nvPicPr>
        <p:blipFill rotWithShape="1">
          <a:blip r:embed="rId4"/>
          <a:srcRect r="18022"/>
          <a:stretch/>
        </p:blipFill>
        <p:spPr>
          <a:xfrm>
            <a:off x="4952999" y="1981200"/>
            <a:ext cx="6934201" cy="4724400"/>
          </a:xfrm>
          <a:prstGeom prst="rect">
            <a:avLst/>
          </a:prstGeom>
          <a:ln w="12700">
            <a:miter lim="400000"/>
          </a:ln>
        </p:spPr>
      </p:pic>
    </p:spTree>
    <p:extLst>
      <p:ext uri="{BB962C8B-B14F-4D97-AF65-F5344CB8AC3E}">
        <p14:creationId xmlns:p14="http://schemas.microsoft.com/office/powerpoint/2010/main" val="2445244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to use</a:t>
            </a:r>
          </a:p>
        </p:txBody>
      </p:sp>
      <p:sp>
        <p:nvSpPr>
          <p:cNvPr id="3" name="Content Placeholder 2"/>
          <p:cNvSpPr>
            <a:spLocks noGrp="1"/>
          </p:cNvSpPr>
          <p:nvPr>
            <p:ph sz="half" idx="1"/>
          </p:nvPr>
        </p:nvSpPr>
        <p:spPr/>
        <p:txBody>
          <a:bodyPr/>
          <a:lstStyle/>
          <a:p>
            <a:r>
              <a:rPr lang="en-US" sz="2400" dirty="0"/>
              <a:t>Updated live to reflect current titles.</a:t>
            </a:r>
          </a:p>
          <a:p>
            <a:r>
              <a:rPr lang="en-US" sz="2400" dirty="0"/>
              <a:t>Monthly data loads update   your collection</a:t>
            </a:r>
          </a:p>
          <a:p>
            <a:r>
              <a:rPr lang="en-US" sz="2400" dirty="0"/>
              <a:t>Set it and forget it: Embed a widget into your library  website</a:t>
            </a:r>
          </a:p>
          <a:p>
            <a:endParaRPr lang="en-US" dirty="0"/>
          </a:p>
        </p:txBody>
      </p:sp>
      <p:sp>
        <p:nvSpPr>
          <p:cNvPr id="4" name="Content Placeholder 3"/>
          <p:cNvSpPr>
            <a:spLocks noGrp="1"/>
          </p:cNvSpPr>
          <p:nvPr>
            <p:ph sz="half" idx="2"/>
          </p:nvPr>
        </p:nvSpPr>
        <p:spPr/>
        <p:txBody>
          <a:bodyPr/>
          <a:lstStyle/>
          <a:p>
            <a:endParaRPr lang="en-US" dirty="0"/>
          </a:p>
        </p:txBody>
      </p:sp>
      <p:pic>
        <p:nvPicPr>
          <p:cNvPr id="5" name="Picture 4" descr="Picture 4"/>
          <p:cNvPicPr>
            <a:picLocks noChangeAspect="1"/>
          </p:cNvPicPr>
          <p:nvPr/>
        </p:nvPicPr>
        <p:blipFill>
          <a:blip r:embed="rId3"/>
          <a:stretch>
            <a:fillRect/>
          </a:stretch>
        </p:blipFill>
        <p:spPr>
          <a:xfrm>
            <a:off x="5779006" y="310733"/>
            <a:ext cx="5924043" cy="3016769"/>
          </a:xfrm>
          <a:prstGeom prst="rect">
            <a:avLst/>
          </a:prstGeom>
          <a:ln w="12700">
            <a:miter lim="400000"/>
          </a:ln>
        </p:spPr>
      </p:pic>
      <p:pic>
        <p:nvPicPr>
          <p:cNvPr id="6" name="Picture 3" descr="Picture 3"/>
          <p:cNvPicPr>
            <a:picLocks noChangeAspect="1"/>
          </p:cNvPicPr>
          <p:nvPr/>
        </p:nvPicPr>
        <p:blipFill>
          <a:blip r:embed="rId4"/>
          <a:stretch>
            <a:fillRect/>
          </a:stretch>
        </p:blipFill>
        <p:spPr>
          <a:xfrm>
            <a:off x="5795398" y="3356895"/>
            <a:ext cx="5900794" cy="3016768"/>
          </a:xfrm>
          <a:prstGeom prst="rect">
            <a:avLst/>
          </a:prstGeom>
          <a:ln w="12700">
            <a:miter lim="400000"/>
          </a:ln>
        </p:spPr>
      </p:pic>
    </p:spTree>
    <p:extLst>
      <p:ext uri="{BB962C8B-B14F-4D97-AF65-F5344CB8AC3E}">
        <p14:creationId xmlns:p14="http://schemas.microsoft.com/office/powerpoint/2010/main" val="1633668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sz="half" idx="1"/>
          </p:nvPr>
        </p:nvSpPr>
        <p:spPr>
          <a:xfrm>
            <a:off x="1024126" y="1905000"/>
            <a:ext cx="5071874" cy="4419600"/>
          </a:xfrm>
        </p:spPr>
        <p:txBody>
          <a:bodyPr>
            <a:normAutofit lnSpcReduction="10000"/>
          </a:bodyPr>
          <a:lstStyle/>
          <a:p>
            <a:r>
              <a:rPr lang="en-US" sz="2400" dirty="0"/>
              <a:t>Person</a:t>
            </a:r>
          </a:p>
          <a:p>
            <a:pPr lvl="1"/>
            <a:r>
              <a:rPr lang="en-US" sz="2200" dirty="0"/>
              <a:t>Author tributes</a:t>
            </a:r>
          </a:p>
          <a:p>
            <a:pPr lvl="1"/>
            <a:r>
              <a:rPr lang="en-US" sz="2200" dirty="0"/>
              <a:t>Composers</a:t>
            </a:r>
          </a:p>
          <a:p>
            <a:pPr lvl="1"/>
            <a:r>
              <a:rPr lang="en-US" sz="2200" dirty="0"/>
              <a:t>Directors</a:t>
            </a:r>
          </a:p>
          <a:p>
            <a:r>
              <a:rPr lang="en-US" sz="2400" dirty="0"/>
              <a:t>Concept</a:t>
            </a:r>
          </a:p>
          <a:p>
            <a:pPr lvl="1"/>
            <a:r>
              <a:rPr lang="en-US" sz="2200" dirty="0"/>
              <a:t>Subject Headings</a:t>
            </a:r>
          </a:p>
          <a:p>
            <a:pPr lvl="1"/>
            <a:r>
              <a:rPr lang="en-US" sz="2200" dirty="0"/>
              <a:t>Time periods</a:t>
            </a:r>
          </a:p>
          <a:p>
            <a:r>
              <a:rPr lang="en-US" sz="2400" dirty="0"/>
              <a:t>Genres</a:t>
            </a:r>
          </a:p>
          <a:p>
            <a:pPr lvl="1"/>
            <a:r>
              <a:rPr lang="en-US" sz="2200" dirty="0"/>
              <a:t>Places</a:t>
            </a:r>
          </a:p>
          <a:p>
            <a:pPr lvl="1"/>
            <a:r>
              <a:rPr lang="en-US" sz="2200" dirty="0"/>
              <a:t>Travel</a:t>
            </a:r>
          </a:p>
          <a:p>
            <a:pPr lvl="1"/>
            <a:r>
              <a:rPr lang="en-US" sz="2200" dirty="0"/>
              <a:t>Special Interest</a:t>
            </a:r>
          </a:p>
          <a:p>
            <a:endParaRPr lang="en-US" dirty="0"/>
          </a:p>
        </p:txBody>
      </p:sp>
      <p:pic>
        <p:nvPicPr>
          <p:cNvPr id="5" name="Resources.png" descr="Resources.png"/>
          <p:cNvPicPr>
            <a:picLocks noGrp="1" noChangeAspect="1"/>
          </p:cNvPicPr>
          <p:nvPr>
            <p:ph sz="half" idx="2"/>
          </p:nvPr>
        </p:nvPicPr>
        <p:blipFill rotWithShape="1">
          <a:blip r:embed="rId3"/>
          <a:srcRect b="49776"/>
          <a:stretch/>
        </p:blipFill>
        <p:spPr>
          <a:xfrm>
            <a:off x="3782384" y="1524000"/>
            <a:ext cx="4203559" cy="4648199"/>
          </a:xfrm>
          <a:prstGeom prst="rect">
            <a:avLst/>
          </a:prstGeom>
          <a:ln w="12700">
            <a:miter lim="400000"/>
          </a:ln>
        </p:spPr>
      </p:pic>
      <p:pic>
        <p:nvPicPr>
          <p:cNvPr id="6" name="Resources.png" descr="Resources.png"/>
          <p:cNvPicPr>
            <a:picLocks noChangeAspect="1"/>
          </p:cNvPicPr>
          <p:nvPr/>
        </p:nvPicPr>
        <p:blipFill rotWithShape="1">
          <a:blip r:embed="rId3"/>
          <a:srcRect t="49531"/>
          <a:stretch/>
        </p:blipFill>
        <p:spPr>
          <a:xfrm>
            <a:off x="7985943" y="1524000"/>
            <a:ext cx="4183159" cy="4648199"/>
          </a:xfrm>
          <a:prstGeom prst="rect">
            <a:avLst/>
          </a:prstGeom>
          <a:ln w="12700">
            <a:miter lim="400000"/>
          </a:ln>
        </p:spPr>
      </p:pic>
    </p:spTree>
    <p:extLst>
      <p:ext uri="{BB962C8B-B14F-4D97-AF65-F5344CB8AC3E}">
        <p14:creationId xmlns:p14="http://schemas.microsoft.com/office/powerpoint/2010/main" val="2620501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a:t>
            </a:r>
          </a:p>
        </p:txBody>
      </p:sp>
      <p:pic>
        <p:nvPicPr>
          <p:cNvPr id="3" name="Navigate.png" descr="Navigate.png"/>
          <p:cNvPicPr>
            <a:picLocks noChangeAspect="1"/>
          </p:cNvPicPr>
          <p:nvPr/>
        </p:nvPicPr>
        <p:blipFill>
          <a:blip r:embed="rId3"/>
          <a:stretch>
            <a:fillRect/>
          </a:stretch>
        </p:blipFill>
        <p:spPr>
          <a:xfrm>
            <a:off x="1024128" y="1655177"/>
            <a:ext cx="9575486" cy="5086250"/>
          </a:xfrm>
          <a:prstGeom prst="rect">
            <a:avLst/>
          </a:prstGeom>
          <a:ln w="12700">
            <a:miter lim="400000"/>
          </a:ln>
        </p:spPr>
      </p:pic>
    </p:spTree>
    <p:extLst>
      <p:ext uri="{BB962C8B-B14F-4D97-AF65-F5344CB8AC3E}">
        <p14:creationId xmlns:p14="http://schemas.microsoft.com/office/powerpoint/2010/main" val="3006487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1024127" y="1724192"/>
            <a:ext cx="9522467" cy="5057608"/>
          </a:xfrm>
          <a:prstGeom prst="rect">
            <a:avLst/>
          </a:prstGeom>
          <a:ln w="12700">
            <a:miter lim="400000"/>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762000"/>
            <a:ext cx="9720072" cy="1066800"/>
          </a:xfrm>
        </p:spPr>
        <p:txBody>
          <a:bodyPr/>
          <a:lstStyle/>
          <a:p>
            <a:r>
              <a:rPr lang="en-US" dirty="0"/>
              <a:t>Example: Toni Morrison</a:t>
            </a:r>
          </a:p>
        </p:txBody>
      </p:sp>
      <p:pic>
        <p:nvPicPr>
          <p:cNvPr id="3" name="Toni Morrison.png" descr="Toni Morrison.png"/>
          <p:cNvPicPr>
            <a:picLocks noChangeAspect="1"/>
          </p:cNvPicPr>
          <p:nvPr/>
        </p:nvPicPr>
        <p:blipFill rotWithShape="1">
          <a:blip r:embed="rId3"/>
          <a:srcRect b="9304"/>
          <a:stretch/>
        </p:blipFill>
        <p:spPr>
          <a:xfrm>
            <a:off x="1024127" y="1828800"/>
            <a:ext cx="10358003" cy="4876800"/>
          </a:xfrm>
          <a:prstGeom prst="rect">
            <a:avLst/>
          </a:prstGeom>
          <a:ln w="12700">
            <a:miter lim="400000"/>
          </a:ln>
        </p:spPr>
      </p:pic>
    </p:spTree>
    <p:extLst>
      <p:ext uri="{BB962C8B-B14F-4D97-AF65-F5344CB8AC3E}">
        <p14:creationId xmlns:p14="http://schemas.microsoft.com/office/powerpoint/2010/main" val="2882884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rotWithShape="1">
          <a:blip r:embed="rId3"/>
          <a:srcRect l="17828" b="30291"/>
          <a:stretch/>
        </p:blipFill>
        <p:spPr>
          <a:xfrm>
            <a:off x="4572000" y="457200"/>
            <a:ext cx="6400800" cy="6018047"/>
          </a:xfrm>
          <a:prstGeom prst="rect">
            <a:avLst/>
          </a:prstGeom>
          <a:ln w="12700">
            <a:miter lim="4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1034633" y="762000"/>
            <a:ext cx="9956800" cy="1143002"/>
          </a:xfrm>
          <a:prstGeom prst="rect">
            <a:avLst/>
          </a:prstGeom>
        </p:spPr>
        <p:txBody>
          <a:bodyPr/>
          <a:lstStyle/>
          <a:p>
            <a:r>
              <a:rPr dirty="0"/>
              <a:t>Example: Books on Racism</a:t>
            </a:r>
          </a:p>
        </p:txBody>
      </p:sp>
      <p:pic>
        <p:nvPicPr>
          <p:cNvPr id="204" name="Racism3.png" descr="Racism3.png"/>
          <p:cNvPicPr>
            <a:picLocks noChangeAspect="1"/>
          </p:cNvPicPr>
          <p:nvPr/>
        </p:nvPicPr>
        <p:blipFill rotWithShape="1">
          <a:blip r:embed="rId3"/>
          <a:srcRect r="2045" b="15828"/>
          <a:stretch/>
        </p:blipFill>
        <p:spPr>
          <a:xfrm>
            <a:off x="1034633" y="1903023"/>
            <a:ext cx="10949549" cy="4876798"/>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xfrm>
            <a:off x="1024128" y="685800"/>
            <a:ext cx="9720072" cy="1219200"/>
          </a:xfrm>
          <a:prstGeom prst="rect">
            <a:avLst/>
          </a:prstGeom>
        </p:spPr>
        <p:txBody>
          <a:bodyPr/>
          <a:lstStyle/>
          <a:p>
            <a:r>
              <a:rPr dirty="0"/>
              <a:t>Browsing</a:t>
            </a:r>
          </a:p>
        </p:txBody>
      </p:sp>
      <p:pic>
        <p:nvPicPr>
          <p:cNvPr id="209" name="Browse.png" descr="Browse.png"/>
          <p:cNvPicPr>
            <a:picLocks noChangeAspect="1"/>
          </p:cNvPicPr>
          <p:nvPr/>
        </p:nvPicPr>
        <p:blipFill rotWithShape="1">
          <a:blip r:embed="rId3"/>
          <a:srcRect b="7481"/>
          <a:stretch/>
        </p:blipFill>
        <p:spPr>
          <a:xfrm>
            <a:off x="1024128" y="1905001"/>
            <a:ext cx="9720072" cy="4800600"/>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xfrm>
            <a:off x="1024128" y="838200"/>
            <a:ext cx="9720072" cy="990600"/>
          </a:xfrm>
          <a:prstGeom prst="rect">
            <a:avLst/>
          </a:prstGeom>
        </p:spPr>
        <p:txBody>
          <a:bodyPr/>
          <a:lstStyle/>
          <a:p>
            <a:r>
              <a:rPr dirty="0"/>
              <a:t>Browsing: Italy</a:t>
            </a:r>
          </a:p>
        </p:txBody>
      </p:sp>
      <p:pic>
        <p:nvPicPr>
          <p:cNvPr id="214" name="Browse2.png" descr="Browse2.png"/>
          <p:cNvPicPr>
            <a:picLocks noChangeAspect="1"/>
          </p:cNvPicPr>
          <p:nvPr/>
        </p:nvPicPr>
        <p:blipFill>
          <a:blip r:embed="rId3"/>
          <a:stretch>
            <a:fillRect/>
          </a:stretch>
        </p:blipFill>
        <p:spPr>
          <a:xfrm>
            <a:off x="1024128" y="1828800"/>
            <a:ext cx="10773639" cy="4730330"/>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and Mixes</a:t>
            </a:r>
          </a:p>
        </p:txBody>
      </p:sp>
      <p:sp>
        <p:nvSpPr>
          <p:cNvPr id="3" name="Text Placeholder 2"/>
          <p:cNvSpPr>
            <a:spLocks noGrp="1"/>
          </p:cNvSpPr>
          <p:nvPr>
            <p:ph type="body" idx="1"/>
          </p:nvPr>
        </p:nvSpPr>
        <p:spPr/>
        <p:txBody>
          <a:bodyPr/>
          <a:lstStyle/>
          <a:p>
            <a:r>
              <a:rPr lang="en-US" dirty="0" smtClean="0"/>
              <a:t>Lists</a:t>
            </a:r>
            <a:endParaRPr lang="en-US" dirty="0"/>
          </a:p>
        </p:txBody>
      </p:sp>
      <p:sp>
        <p:nvSpPr>
          <p:cNvPr id="4" name="Content Placeholder 3"/>
          <p:cNvSpPr>
            <a:spLocks noGrp="1"/>
          </p:cNvSpPr>
          <p:nvPr>
            <p:ph sz="half" idx="2"/>
          </p:nvPr>
        </p:nvSpPr>
        <p:spPr/>
        <p:txBody>
          <a:bodyPr/>
          <a:lstStyle/>
          <a:p>
            <a:r>
              <a:rPr lang="en-US" sz="2400" dirty="0"/>
              <a:t>Specific book selections</a:t>
            </a:r>
          </a:p>
          <a:p>
            <a:pPr lvl="1"/>
            <a:r>
              <a:rPr lang="en-US" sz="2400" dirty="0"/>
              <a:t>New Books</a:t>
            </a:r>
          </a:p>
          <a:p>
            <a:pPr lvl="1"/>
            <a:r>
              <a:rPr lang="en-US" sz="2400" dirty="0"/>
              <a:t>Staff Picks</a:t>
            </a:r>
          </a:p>
          <a:p>
            <a:pPr lvl="1"/>
            <a:r>
              <a:rPr lang="en-US" sz="2400" dirty="0"/>
              <a:t>Genre Awards</a:t>
            </a:r>
          </a:p>
          <a:p>
            <a:endParaRPr lang="en-US" dirty="0"/>
          </a:p>
        </p:txBody>
      </p:sp>
      <p:sp>
        <p:nvSpPr>
          <p:cNvPr id="5" name="Text Placeholder 4"/>
          <p:cNvSpPr>
            <a:spLocks noGrp="1"/>
          </p:cNvSpPr>
          <p:nvPr>
            <p:ph type="body" sz="quarter" idx="3"/>
          </p:nvPr>
        </p:nvSpPr>
        <p:spPr/>
        <p:txBody>
          <a:bodyPr/>
          <a:lstStyle/>
          <a:p>
            <a:r>
              <a:rPr lang="en-US" dirty="0" smtClean="0"/>
              <a:t>Mixes</a:t>
            </a:r>
            <a:endParaRPr lang="en-US" dirty="0"/>
          </a:p>
        </p:txBody>
      </p:sp>
      <p:sp>
        <p:nvSpPr>
          <p:cNvPr id="6" name="Content Placeholder 5"/>
          <p:cNvSpPr>
            <a:spLocks noGrp="1"/>
          </p:cNvSpPr>
          <p:nvPr>
            <p:ph sz="quarter" idx="4"/>
          </p:nvPr>
        </p:nvSpPr>
        <p:spPr/>
        <p:txBody>
          <a:bodyPr/>
          <a:lstStyle/>
          <a:p>
            <a:r>
              <a:rPr lang="en-US" sz="2400" dirty="0"/>
              <a:t>Combining Resources</a:t>
            </a:r>
          </a:p>
          <a:p>
            <a:pPr lvl="1"/>
            <a:r>
              <a:rPr lang="en-US" sz="2400" dirty="0"/>
              <a:t>Author Lists</a:t>
            </a:r>
          </a:p>
          <a:p>
            <a:pPr lvl="1"/>
            <a:r>
              <a:rPr lang="en-US" sz="2400" dirty="0"/>
              <a:t>Special Collections</a:t>
            </a:r>
          </a:p>
          <a:p>
            <a:pPr lvl="1"/>
            <a:r>
              <a:rPr lang="en-US" sz="2400" dirty="0"/>
              <a:t>Non-book materials</a:t>
            </a:r>
          </a:p>
          <a:p>
            <a:pPr lvl="1"/>
            <a:r>
              <a:rPr lang="en-US" sz="2400" dirty="0"/>
              <a:t>Subject-headings</a:t>
            </a:r>
          </a:p>
          <a:p>
            <a:endParaRPr lang="en-US" dirty="0"/>
          </a:p>
        </p:txBody>
      </p:sp>
    </p:spTree>
    <p:extLst>
      <p:ext uri="{BB962C8B-B14F-4D97-AF65-F5344CB8AC3E}">
        <p14:creationId xmlns:p14="http://schemas.microsoft.com/office/powerpoint/2010/main" val="3379987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1024128" y="1947364"/>
            <a:ext cx="10786872" cy="3780733"/>
          </a:xfrm>
          <a:prstGeom prst="rect">
            <a:avLst/>
          </a:prstGeom>
          <a:ln w="12700">
            <a:miter lim="400000"/>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xfrm>
            <a:off x="1024128" y="762000"/>
            <a:ext cx="9720072" cy="1143000"/>
          </a:xfrm>
          <a:prstGeom prst="rect">
            <a:avLst/>
          </a:prstGeom>
        </p:spPr>
        <p:txBody>
          <a:bodyPr/>
          <a:lstStyle/>
          <a:p>
            <a:r>
              <a:rPr dirty="0"/>
              <a:t>Lists: The Bones</a:t>
            </a:r>
          </a:p>
        </p:txBody>
      </p:sp>
      <p:pic>
        <p:nvPicPr>
          <p:cNvPr id="238" name="genetics2.png" descr="genetics2.png"/>
          <p:cNvPicPr>
            <a:picLocks noChangeAspect="1"/>
          </p:cNvPicPr>
          <p:nvPr/>
        </p:nvPicPr>
        <p:blipFill>
          <a:blip r:embed="rId3"/>
          <a:stretch>
            <a:fillRect/>
          </a:stretch>
        </p:blipFill>
        <p:spPr>
          <a:xfrm>
            <a:off x="5131438" y="1066800"/>
            <a:ext cx="7060562" cy="5453534"/>
          </a:xfrm>
          <a:prstGeom prst="rect">
            <a:avLst/>
          </a:prstGeom>
          <a:ln w="12700">
            <a:miter lim="400000"/>
          </a:ln>
        </p:spPr>
      </p:pic>
      <p:pic>
        <p:nvPicPr>
          <p:cNvPr id="239" name="genetics3.png" descr="genetics3.png"/>
          <p:cNvPicPr>
            <a:picLocks noChangeAspect="1"/>
          </p:cNvPicPr>
          <p:nvPr/>
        </p:nvPicPr>
        <p:blipFill rotWithShape="1">
          <a:blip r:embed="rId4"/>
          <a:srcRect b="18872"/>
          <a:stretch/>
        </p:blipFill>
        <p:spPr>
          <a:xfrm>
            <a:off x="1024128" y="1830546"/>
            <a:ext cx="3243072" cy="5027454"/>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xfrm>
            <a:off x="1024128" y="762000"/>
            <a:ext cx="9720072" cy="1219200"/>
          </a:xfrm>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024128" y="1981200"/>
            <a:ext cx="10781165" cy="3713576"/>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xfrm>
            <a:off x="1024128" y="762000"/>
            <a:ext cx="9720072" cy="1143000"/>
          </a:xfrm>
          <a:prstGeom prst="rect">
            <a:avLst/>
          </a:prstGeom>
        </p:spPr>
        <p:txBody>
          <a:bodyPr/>
          <a:lstStyle/>
          <a:p>
            <a:r>
              <a:rPr dirty="0"/>
              <a:t>Mixes: The Bones</a:t>
            </a:r>
          </a:p>
        </p:txBody>
      </p:sp>
      <p:pic>
        <p:nvPicPr>
          <p:cNvPr id="249" name="Anxiety4.png" descr="Anxiety4.png"/>
          <p:cNvPicPr>
            <a:picLocks noChangeAspect="1"/>
          </p:cNvPicPr>
          <p:nvPr/>
        </p:nvPicPr>
        <p:blipFill>
          <a:blip r:embed="rId3"/>
          <a:stretch>
            <a:fillRect/>
          </a:stretch>
        </p:blipFill>
        <p:spPr>
          <a:xfrm>
            <a:off x="1024128" y="1905000"/>
            <a:ext cx="10117104" cy="4775830"/>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xfrm>
            <a:off x="1024128" y="762000"/>
            <a:ext cx="9720072" cy="1066800"/>
          </a:xfrm>
          <a:prstGeom prst="rect">
            <a:avLst/>
          </a:prstGeom>
        </p:spPr>
        <p:txBody>
          <a:bodyPr/>
          <a:lstStyle/>
          <a:p>
            <a:r>
              <a:rPr dirty="0"/>
              <a:t>Mixes: The Bones</a:t>
            </a:r>
          </a:p>
        </p:txBody>
      </p:sp>
      <p:pic>
        <p:nvPicPr>
          <p:cNvPr id="254" name="Anxiety2.png" descr="Anxiety2.png"/>
          <p:cNvPicPr>
            <a:picLocks noChangeAspect="1"/>
          </p:cNvPicPr>
          <p:nvPr/>
        </p:nvPicPr>
        <p:blipFill>
          <a:blip r:embed="rId3"/>
          <a:stretch>
            <a:fillRect/>
          </a:stretch>
        </p:blipFill>
        <p:spPr>
          <a:xfrm>
            <a:off x="1024128" y="1853540"/>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724400" y="1853540"/>
            <a:ext cx="6722604" cy="3971929"/>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xfrm>
            <a:off x="1024128" y="762000"/>
            <a:ext cx="9720072" cy="1143000"/>
          </a:xfrm>
          <a:prstGeom prst="rect">
            <a:avLst/>
          </a:prstGeom>
        </p:spPr>
        <p:txBody>
          <a:bodyPr/>
          <a:lstStyle/>
          <a:p>
            <a:r>
              <a:rPr dirty="0"/>
              <a:t>How It’s Made</a:t>
            </a:r>
          </a:p>
        </p:txBody>
      </p:sp>
      <p:sp>
        <p:nvSpPr>
          <p:cNvPr id="260" name="Gather ISBNs or Unique Identifiers…"/>
          <p:cNvSpPr txBox="1">
            <a:spLocks noGrp="1"/>
          </p:cNvSpPr>
          <p:nvPr>
            <p:ph type="body" sz="half" idx="1"/>
          </p:nvPr>
        </p:nvSpPr>
        <p:spPr>
          <a:xfrm>
            <a:off x="1024129" y="2286000"/>
            <a:ext cx="4614672" cy="4343400"/>
          </a:xfrm>
          <a:prstGeom prst="rect">
            <a:avLst/>
          </a:prstGeom>
        </p:spPr>
        <p:txBody>
          <a:bodyPr>
            <a:normAutofit/>
          </a:bodyPr>
          <a:lstStyle/>
          <a:p>
            <a:r>
              <a:rPr sz="2400" dirty="0"/>
              <a:t>Gather ISBNs or Unique Identifiers</a:t>
            </a:r>
          </a:p>
          <a:p>
            <a:r>
              <a:rPr sz="2400" dirty="0"/>
              <a:t>Write the Code</a:t>
            </a:r>
          </a:p>
          <a:p>
            <a:r>
              <a:rPr sz="2400" dirty="0"/>
              <a:t>Upload the Code - </a:t>
            </a:r>
            <a:r>
              <a:rPr sz="2400" dirty="0" err="1"/>
              <a:t>Github</a:t>
            </a:r>
            <a:endParaRPr sz="2400" dirty="0"/>
          </a:p>
          <a:p>
            <a:r>
              <a:rPr sz="2400" dirty="0"/>
              <a:t>Get your Raw URL</a:t>
            </a:r>
          </a:p>
          <a:p>
            <a:r>
              <a:rPr sz="2400" dirty="0"/>
              <a:t>String links together</a:t>
            </a:r>
          </a:p>
          <a:p>
            <a:r>
              <a:rPr sz="2400" dirty="0"/>
              <a:t>Copy Embed Code</a:t>
            </a:r>
          </a:p>
          <a:p>
            <a:r>
              <a:rPr sz="2400" dirty="0"/>
              <a:t>Fix Https</a:t>
            </a:r>
          </a:p>
          <a:p>
            <a:r>
              <a:rPr sz="2400" dirty="0"/>
              <a:t>Insert Embed Code into Website</a:t>
            </a:r>
          </a:p>
        </p:txBody>
      </p:sp>
      <p:pic>
        <p:nvPicPr>
          <p:cNvPr id="261" name="Blog Post.png" descr="Blog Post.png"/>
          <p:cNvPicPr>
            <a:picLocks noChangeAspect="1"/>
          </p:cNvPicPr>
          <p:nvPr/>
        </p:nvPicPr>
        <p:blipFill rotWithShape="1">
          <a:blip r:embed="rId3"/>
          <a:srcRect b="4575"/>
          <a:stretch/>
        </p:blipFill>
        <p:spPr>
          <a:xfrm>
            <a:off x="7334849" y="98961"/>
            <a:ext cx="3409351" cy="6544294"/>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xfrm>
            <a:off x="1024128" y="838200"/>
            <a:ext cx="9720072" cy="1066800"/>
          </a:xfrm>
          <a:prstGeom prst="rect">
            <a:avLst/>
          </a:prstGeom>
        </p:spPr>
        <p:txBody>
          <a:bodyPr/>
          <a:lstStyle/>
          <a:p>
            <a:r>
              <a:rPr dirty="0"/>
              <a:t>Gather ISBNs or </a:t>
            </a:r>
            <a:r>
              <a:rPr dirty="0" smtClean="0"/>
              <a:t>UI</a:t>
            </a:r>
            <a:r>
              <a:rPr lang="en-US" dirty="0" smtClean="0"/>
              <a:t>'</a:t>
            </a:r>
            <a:r>
              <a:rPr dirty="0" smtClean="0"/>
              <a:t>s</a:t>
            </a:r>
            <a:endParaRPr dirty="0"/>
          </a:p>
        </p:txBody>
      </p:sp>
      <p:pic>
        <p:nvPicPr>
          <p:cNvPr id="266" name="genetics3.png" descr="genetics3.png"/>
          <p:cNvPicPr>
            <a:picLocks noChangeAspect="1"/>
          </p:cNvPicPr>
          <p:nvPr/>
        </p:nvPicPr>
        <p:blipFill rotWithShape="1">
          <a:blip r:embed="rId3"/>
          <a:srcRect b="19019"/>
          <a:stretch/>
        </p:blipFill>
        <p:spPr>
          <a:xfrm>
            <a:off x="7620000" y="1840512"/>
            <a:ext cx="2982647" cy="4615352"/>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1024128" y="1840512"/>
            <a:ext cx="4891760" cy="4775830"/>
          </a:xfrm>
          <a:prstGeom prst="rect">
            <a:avLst/>
          </a:prstGeom>
          <a:ln w="12700">
            <a:miter lim="400000"/>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Code</a:t>
            </a:r>
            <a:endParaRPr lang="en-US" dirty="0"/>
          </a:p>
        </p:txBody>
      </p:sp>
      <p:sp>
        <p:nvSpPr>
          <p:cNvPr id="3" name="Text Placeholder 2"/>
          <p:cNvSpPr>
            <a:spLocks noGrp="1"/>
          </p:cNvSpPr>
          <p:nvPr>
            <p:ph type="body" idx="1"/>
          </p:nvPr>
        </p:nvSpPr>
        <p:spPr/>
        <p:txBody>
          <a:bodyPr/>
          <a:lstStyle/>
          <a:p>
            <a:r>
              <a:rPr lang="en-US" dirty="0" smtClean="0"/>
              <a:t>List Code</a:t>
            </a:r>
            <a:endParaRPr lang="en-US" dirty="0"/>
          </a:p>
        </p:txBody>
      </p:sp>
      <p:sp>
        <p:nvSpPr>
          <p:cNvPr id="5" name="Text Placeholder 4"/>
          <p:cNvSpPr>
            <a:spLocks noGrp="1"/>
          </p:cNvSpPr>
          <p:nvPr>
            <p:ph type="body" sz="quarter" idx="3"/>
          </p:nvPr>
        </p:nvSpPr>
        <p:spPr/>
        <p:txBody>
          <a:bodyPr/>
          <a:lstStyle/>
          <a:p>
            <a:r>
              <a:rPr lang="en-US" dirty="0" smtClean="0"/>
              <a:t>Mix Code</a:t>
            </a:r>
            <a:endParaRPr lang="en-US" dirty="0"/>
          </a:p>
        </p:txBody>
      </p:sp>
      <p:pic>
        <p:nvPicPr>
          <p:cNvPr id="7" name="genetics2.png" descr="genetics2.png"/>
          <p:cNvPicPr>
            <a:picLocks noGrp="1" noChangeAspect="1"/>
          </p:cNvPicPr>
          <p:nvPr>
            <p:ph sz="half" idx="2"/>
          </p:nvPr>
        </p:nvPicPr>
        <p:blipFill>
          <a:blip r:embed="rId3"/>
          <a:srcRect r="31476" b="16369"/>
          <a:stretch>
            <a:fillRect/>
          </a:stretch>
        </p:blipFill>
        <p:spPr>
          <a:xfrm>
            <a:off x="1024128" y="2743200"/>
            <a:ext cx="4233672" cy="3990989"/>
          </a:xfrm>
          <a:prstGeom prst="rect">
            <a:avLst/>
          </a:prstGeom>
          <a:ln w="12700">
            <a:miter lim="400000"/>
          </a:ln>
        </p:spPr>
      </p:pic>
      <p:pic>
        <p:nvPicPr>
          <p:cNvPr id="8" name="Anxiety3.png" descr="Anxiety3.png"/>
          <p:cNvPicPr>
            <a:picLocks noGrp="1" noChangeAspect="1"/>
          </p:cNvPicPr>
          <p:nvPr>
            <p:ph sz="quarter" idx="4"/>
          </p:nvPr>
        </p:nvPicPr>
        <p:blipFill>
          <a:blip r:embed="rId4"/>
          <a:srcRect r="34131"/>
          <a:stretch>
            <a:fillRect/>
          </a:stretch>
        </p:blipFill>
        <p:spPr>
          <a:xfrm>
            <a:off x="5990888" y="2743199"/>
            <a:ext cx="4524712" cy="4058577"/>
          </a:xfrm>
          <a:prstGeom prst="rect">
            <a:avLst/>
          </a:prstGeom>
          <a:ln w="12700">
            <a:miter lim="400000"/>
          </a:ln>
        </p:spPr>
      </p:pic>
    </p:spTree>
    <p:extLst>
      <p:ext uri="{BB962C8B-B14F-4D97-AF65-F5344CB8AC3E}">
        <p14:creationId xmlns:p14="http://schemas.microsoft.com/office/powerpoint/2010/main" val="4029642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Code</a:t>
            </a:r>
            <a:endParaRPr lang="en-US" dirty="0"/>
          </a:p>
        </p:txBody>
      </p:sp>
      <p:sp>
        <p:nvSpPr>
          <p:cNvPr id="3" name="Content Placeholder 2"/>
          <p:cNvSpPr>
            <a:spLocks noGrp="1"/>
          </p:cNvSpPr>
          <p:nvPr>
            <p:ph sz="half" idx="1"/>
          </p:nvPr>
        </p:nvSpPr>
        <p:spPr>
          <a:xfrm>
            <a:off x="1024127" y="2286000"/>
            <a:ext cx="3014473" cy="4023360"/>
          </a:xfrm>
        </p:spPr>
        <p:txBody>
          <a:bodyPr/>
          <a:lstStyle/>
          <a:p>
            <a:r>
              <a:rPr lang="en-US" sz="2400" dirty="0"/>
              <a:t>Notepad ++</a:t>
            </a:r>
          </a:p>
          <a:p>
            <a:r>
              <a:rPr lang="en-US" sz="2400" dirty="0"/>
              <a:t>Atom</a:t>
            </a:r>
          </a:p>
          <a:p>
            <a:r>
              <a:rPr lang="en-US" sz="2400" dirty="0" smtClean="0">
                <a:hlinkClick r:id="rId3"/>
              </a:rPr>
              <a:t>sublimetext.com </a:t>
            </a:r>
            <a:endParaRPr lang="en-US" sz="2400" dirty="0"/>
          </a:p>
          <a:p>
            <a:endParaRPr lang="en-US" dirty="0"/>
          </a:p>
        </p:txBody>
      </p:sp>
      <p:pic>
        <p:nvPicPr>
          <p:cNvPr id="5" name="atom.png" descr="atom.png"/>
          <p:cNvPicPr>
            <a:picLocks noGrp="1" noChangeAspect="1"/>
          </p:cNvPicPr>
          <p:nvPr>
            <p:ph sz="half" idx="2"/>
          </p:nvPr>
        </p:nvPicPr>
        <p:blipFill>
          <a:blip r:embed="rId4"/>
          <a:stretch>
            <a:fillRect/>
          </a:stretch>
        </p:blipFill>
        <p:spPr>
          <a:xfrm>
            <a:off x="5029200" y="1369660"/>
            <a:ext cx="6711208" cy="5029200"/>
          </a:xfrm>
          <a:prstGeom prst="rect">
            <a:avLst/>
          </a:prstGeom>
          <a:ln w="12700">
            <a:miter lim="400000"/>
          </a:ln>
        </p:spPr>
      </p:pic>
    </p:spTree>
    <p:extLst>
      <p:ext uri="{BB962C8B-B14F-4D97-AF65-F5344CB8AC3E}">
        <p14:creationId xmlns:p14="http://schemas.microsoft.com/office/powerpoint/2010/main" val="232276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xfrm>
            <a:off x="1024128" y="2286000"/>
            <a:ext cx="3014471" cy="4023360"/>
          </a:xfrm>
          <a:prstGeom prst="rect">
            <a:avLst/>
          </a:prstGeom>
        </p:spPr>
        <p:txBody>
          <a:bodyPr/>
          <a:lstStyle/>
          <a:p>
            <a:r>
              <a:rPr lang="en-US" sz="2400" dirty="0"/>
              <a:t>JSON Playground</a:t>
            </a:r>
          </a:p>
          <a:p>
            <a:pPr lvl="1"/>
            <a:r>
              <a:rPr lang="en-US" sz="2200" dirty="0"/>
              <a:t>Check your Code</a:t>
            </a:r>
          </a:p>
          <a:p>
            <a:pPr lvl="1"/>
            <a:r>
              <a:rPr lang="en-US" sz="2200" dirty="0"/>
              <a:t>Finicky</a:t>
            </a:r>
          </a:p>
          <a:p>
            <a:endParaRPr dirty="0"/>
          </a:p>
        </p:txBody>
      </p:sp>
      <p:pic>
        <p:nvPicPr>
          <p:cNvPr id="287" name="json playground.png" descr="json playground.png"/>
          <p:cNvPicPr>
            <a:picLocks noChangeAspect="1"/>
          </p:cNvPicPr>
          <p:nvPr/>
        </p:nvPicPr>
        <p:blipFill>
          <a:blip r:embed="rId3"/>
          <a:srcRect r="19674"/>
          <a:stretch>
            <a:fillRect/>
          </a:stretch>
        </p:blipFill>
        <p:spPr>
          <a:xfrm>
            <a:off x="4572000" y="1329400"/>
            <a:ext cx="7013415" cy="4979960"/>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rPr dirty="0"/>
              <a:t>Upload Code to </a:t>
            </a:r>
            <a:r>
              <a:rPr dirty="0" err="1"/>
              <a:t>Github</a:t>
            </a:r>
            <a:endParaRPr dirty="0"/>
          </a:p>
        </p:txBody>
      </p:sp>
      <p:pic>
        <p:nvPicPr>
          <p:cNvPr id="292" name="github.png" descr="github.png"/>
          <p:cNvPicPr>
            <a:picLocks noChangeAspect="1"/>
          </p:cNvPicPr>
          <p:nvPr/>
        </p:nvPicPr>
        <p:blipFill rotWithShape="1">
          <a:blip r:embed="rId3"/>
          <a:srcRect b="17265"/>
          <a:stretch/>
        </p:blipFill>
        <p:spPr>
          <a:xfrm>
            <a:off x="4419600" y="1752600"/>
            <a:ext cx="6785956" cy="4724400"/>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lang="en-US" sz="2400" dirty="0" err="1"/>
              <a:t>Github</a:t>
            </a:r>
            <a:endParaRPr lang="en-US" sz="2400" dirty="0"/>
          </a:p>
          <a:p>
            <a:pPr lvl="1"/>
            <a:r>
              <a:rPr lang="en-US" sz="2200" dirty="0"/>
              <a:t>Free to Use</a:t>
            </a:r>
          </a:p>
          <a:p>
            <a:pPr lvl="1"/>
            <a:r>
              <a:rPr lang="en-US" sz="2200" dirty="0"/>
              <a:t>Version Control</a:t>
            </a:r>
          </a:p>
          <a:p>
            <a:pPr lvl="1"/>
            <a:r>
              <a:rPr lang="en-US" sz="2200" dirty="0"/>
              <a:t>Collaboration</a:t>
            </a:r>
          </a:p>
          <a:p>
            <a:pPr lvl="1"/>
            <a:r>
              <a:rPr lang="en-US" sz="2200" dirty="0"/>
              <a:t>Raw Code URL</a:t>
            </a:r>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1024128" y="2081863"/>
            <a:ext cx="9221123" cy="4010709"/>
          </a:xfrm>
          <a:prstGeom prst="rect">
            <a:avLst/>
          </a:prstGeom>
          <a:ln w="12700">
            <a:miter lim="400000"/>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xfrm>
            <a:off x="1024128" y="762000"/>
            <a:ext cx="9720072" cy="1143000"/>
          </a:xfrm>
          <a:prstGeom prst="rect">
            <a:avLst/>
          </a:prstGeom>
        </p:spPr>
        <p:txBody>
          <a:bodyPr/>
          <a:lstStyle/>
          <a:p>
            <a:r>
              <a:rPr dirty="0"/>
              <a:t>Get your Raw URL</a:t>
            </a:r>
          </a:p>
        </p:txBody>
      </p:sp>
      <p:pic>
        <p:nvPicPr>
          <p:cNvPr id="303" name="github3.png" descr="github3.png"/>
          <p:cNvPicPr>
            <a:picLocks noChangeAspect="1"/>
          </p:cNvPicPr>
          <p:nvPr/>
        </p:nvPicPr>
        <p:blipFill rotWithShape="1">
          <a:blip r:embed="rId3"/>
          <a:srcRect b="6259"/>
          <a:stretch/>
        </p:blipFill>
        <p:spPr>
          <a:xfrm>
            <a:off x="1024128" y="1905000"/>
            <a:ext cx="9300886" cy="4724400"/>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1024128" y="1905000"/>
            <a:ext cx="8636001" cy="4064001"/>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xmlns=""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24128" y="1828800"/>
            <a:ext cx="9158354" cy="4584387"/>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1024128" y="1905000"/>
            <a:ext cx="11125201" cy="4203701"/>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024128" y="1981200"/>
            <a:ext cx="8552141" cy="4219066"/>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024128" y="1905000"/>
            <a:ext cx="8185475" cy="4656463"/>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rPr dirty="0" smtClean="0"/>
              <a:t>Community </a:t>
            </a:r>
            <a:r>
              <a:rPr dirty="0"/>
              <a:t>Partners</a:t>
            </a:r>
          </a:p>
        </p:txBody>
      </p:sp>
      <p:pic>
        <p:nvPicPr>
          <p:cNvPr id="333" name="NHJC_books.png" descr="NHJC_books.png"/>
          <p:cNvPicPr>
            <a:picLocks noChangeAspect="1"/>
          </p:cNvPicPr>
          <p:nvPr/>
        </p:nvPicPr>
        <p:blipFill rotWithShape="1">
          <a:blip r:embed="rId3"/>
          <a:srcRect t="11550" b="13156"/>
          <a:stretch/>
        </p:blipFill>
        <p:spPr>
          <a:xfrm>
            <a:off x="1024128" y="1890267"/>
            <a:ext cx="8709878" cy="4967733"/>
          </a:xfrm>
          <a:prstGeom prst="rect">
            <a:avLst/>
          </a:prstGeom>
          <a:ln w="12700">
            <a:miter lim="400000"/>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1024128" y="2074936"/>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7086600" y="2084832"/>
            <a:ext cx="4681615" cy="3499848"/>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xfrm>
            <a:off x="1024129" y="2286000"/>
            <a:ext cx="5071872" cy="4023360"/>
          </a:xfrm>
          <a:prstGeom prst="rect">
            <a:avLst/>
          </a:prstGeom>
        </p:spPr>
        <p:txBody>
          <a:bodyPr/>
          <a:lstStyle/>
          <a:p>
            <a:r>
              <a:rPr lang="en-US" dirty="0"/>
              <a:t>New Books</a:t>
            </a:r>
          </a:p>
          <a:p>
            <a:r>
              <a:rPr lang="en-US" dirty="0"/>
              <a:t>Community Partners</a:t>
            </a:r>
          </a:p>
          <a:p>
            <a:r>
              <a:rPr lang="en-US" dirty="0"/>
              <a:t>Virtual Outreach</a:t>
            </a:r>
          </a:p>
          <a:p>
            <a:r>
              <a:rPr lang="en-US" dirty="0"/>
              <a:t>Programming Compliment</a:t>
            </a:r>
          </a:p>
          <a:p>
            <a:r>
              <a:rPr lang="en-US" dirty="0"/>
              <a:t>Increase access to materials</a:t>
            </a:r>
          </a:p>
          <a:p>
            <a:endParaRPr dirty="0"/>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1024128" y="19812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CBC61023EE654387B83855CBBC3EE5" ma:contentTypeVersion="10" ma:contentTypeDescription="Create a new document." ma:contentTypeScope="" ma:versionID="46d3beef8c73f5b609b484873d5b6f43">
  <xsd:schema xmlns:xsd="http://www.w3.org/2001/XMLSchema" xmlns:xs="http://www.w3.org/2001/XMLSchema" xmlns:p="http://schemas.microsoft.com/office/2006/metadata/properties" xmlns:ns2="7019c350-16b5-4c60-8ed4-7746e55c3e68" xmlns:ns3="18ef58f9-9359-499b-867b-b10a28944b42" targetNamespace="http://schemas.microsoft.com/office/2006/metadata/properties" ma:root="true" ma:fieldsID="330236539e66d5a296f1995ffb935695" ns2:_="" ns3:_="">
    <xsd:import namespace="7019c350-16b5-4c60-8ed4-7746e55c3e68"/>
    <xsd:import namespace="18ef58f9-9359-499b-867b-b10a28944b4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9c350-16b5-4c60-8ed4-7746e55c3e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ef58f9-9359-499b-867b-b10a28944b4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B6010C-442A-4D33-975A-B01F0158896E}">
  <ds:schemaRefs>
    <ds:schemaRef ds:uri="http://purl.org/dc/terms/"/>
    <ds:schemaRef ds:uri="http://purl.org/dc/dcmitype/"/>
    <ds:schemaRef ds:uri="18ef58f9-9359-499b-867b-b10a28944b42"/>
    <ds:schemaRef ds:uri="http://schemas.microsoft.com/office/2006/documentManagement/types"/>
    <ds:schemaRef ds:uri="7019c350-16b5-4c60-8ed4-7746e55c3e68"/>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C87EF1B-59B3-4914-AAF9-0FB958509E50}">
  <ds:schemaRefs>
    <ds:schemaRef ds:uri="http://schemas.microsoft.com/sharepoint/v3/contenttype/forms"/>
  </ds:schemaRefs>
</ds:datastoreItem>
</file>

<file path=customXml/itemProps3.xml><?xml version="1.0" encoding="utf-8"?>
<ds:datastoreItem xmlns:ds="http://schemas.openxmlformats.org/officeDocument/2006/customXml" ds:itemID="{2806BBC4-20F3-4C16-BCDE-F869B585F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19c350-16b5-4c60-8ed4-7746e55c3e68"/>
    <ds:schemaRef ds:uri="18ef58f9-9359-499b-867b-b10a28944b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8424</TotalTime>
  <Words>5358</Words>
  <Application>Microsoft Office PowerPoint</Application>
  <PresentationFormat>Widescreen</PresentationFormat>
  <Paragraphs>675</Paragraphs>
  <Slides>98</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Avenir Book</vt:lpstr>
      <vt:lpstr>Avenir Heavy</vt:lpstr>
      <vt:lpstr>Calibri</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Current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Library link pages</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opportunity on the horizon</vt:lpstr>
      <vt:lpstr>Open Libraries – </vt:lpstr>
      <vt:lpstr>Resources</vt:lpstr>
      <vt:lpstr>Linked Data for catalog cleanup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Harmon,Susan</cp:lastModifiedBy>
  <cp:revision>41</cp:revision>
  <dcterms:created xsi:type="dcterms:W3CDTF">2018-09-14T16:18:09Z</dcterms:created>
  <dcterms:modified xsi:type="dcterms:W3CDTF">2020-08-03T19:04:09Z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0x01010000CBC61023EE654387B83855CBBC3EE5</vt:lpwstr>
  </property>
</Properties>
</file>